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0" r:id="rId1"/>
  </p:sldMasterIdLst>
  <p:notesMasterIdLst>
    <p:notesMasterId r:id="rId13"/>
  </p:notesMasterIdLst>
  <p:handoutMasterIdLst>
    <p:handoutMasterId r:id="rId14"/>
  </p:handoutMasterIdLst>
  <p:sldIdLst>
    <p:sldId id="2241" r:id="rId2"/>
    <p:sldId id="11932" r:id="rId3"/>
    <p:sldId id="12015" r:id="rId4"/>
    <p:sldId id="12060" r:id="rId5"/>
    <p:sldId id="12061" r:id="rId6"/>
    <p:sldId id="12009" r:id="rId7"/>
    <p:sldId id="12036" r:id="rId8"/>
    <p:sldId id="11994" r:id="rId9"/>
    <p:sldId id="12035" r:id="rId10"/>
    <p:sldId id="12062" r:id="rId11"/>
    <p:sldId id="10830" r:id="rId12"/>
  </p:sldIdLst>
  <p:sldSz cx="12192000" cy="6858000"/>
  <p:notesSz cx="6797675" cy="9926638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593" userDrawn="1">
          <p15:clr>
            <a:srgbClr val="A4A3A4"/>
          </p15:clr>
        </p15:guide>
        <p15:guide id="2" orient="horz" pos="1457" userDrawn="1">
          <p15:clr>
            <a:srgbClr val="A4A3A4"/>
          </p15:clr>
        </p15:guide>
        <p15:guide id="3" pos="5428" userDrawn="1">
          <p15:clr>
            <a:srgbClr val="A4A3A4"/>
          </p15:clr>
        </p15:guide>
        <p15:guide id="5" pos="2048" userDrawn="1">
          <p15:clr>
            <a:srgbClr val="A4A3A4"/>
          </p15:clr>
        </p15:guide>
        <p15:guide id="6" pos="41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mond Cheuk" initials="EC" lastIdx="1" clrIdx="0">
    <p:extLst>
      <p:ext uri="{19B8F6BF-5375-455C-9EA6-DF929625EA0E}">
        <p15:presenceInfo xmlns:p15="http://schemas.microsoft.com/office/powerpoint/2012/main" userId="S::Edmond.Cheuk@NMG-Group.com::952c7165-952d-41b8-a3ac-f8b47004107e" providerId="AD"/>
      </p:ext>
    </p:extLst>
  </p:cmAuthor>
  <p:cmAuthor id="2" name="Sherry Niu" initials="SN" lastIdx="1" clrIdx="1">
    <p:extLst>
      <p:ext uri="{19B8F6BF-5375-455C-9EA6-DF929625EA0E}">
        <p15:presenceInfo xmlns:p15="http://schemas.microsoft.com/office/powerpoint/2012/main" userId="S::Sherry.Niu@NMG-Group.com::b45878fe-a5ec-42f0-b7fb-b7a303e58a8b" providerId="AD"/>
      </p:ext>
    </p:extLst>
  </p:cmAuthor>
  <p:cmAuthor id="3" name="Karen Lau" initials="KL" lastIdx="1" clrIdx="2">
    <p:extLst>
      <p:ext uri="{19B8F6BF-5375-455C-9EA6-DF929625EA0E}">
        <p15:presenceInfo xmlns:p15="http://schemas.microsoft.com/office/powerpoint/2012/main" userId="S::Karen.Lau@NMG-Group.com::c5c9db08-6e33-480c-a1c1-dbd287c781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7EE"/>
    <a:srgbClr val="193A59"/>
    <a:srgbClr val="83B1DC"/>
    <a:srgbClr val="416682"/>
    <a:srgbClr val="CC99FF"/>
    <a:srgbClr val="B5E1FF"/>
    <a:srgbClr val="DDE5EE"/>
    <a:srgbClr val="A1C2E2"/>
    <a:srgbClr val="88B4DE"/>
    <a:srgbClr val="B06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7" autoAdjust="0"/>
    <p:restoredTop sz="94943" autoAdjust="0"/>
  </p:normalViewPr>
  <p:slideViewPr>
    <p:cSldViewPr snapToGrid="0">
      <p:cViewPr varScale="1">
        <p:scale>
          <a:sx n="106" d="100"/>
          <a:sy n="106" d="100"/>
        </p:scale>
        <p:origin x="1146" y="102"/>
      </p:cViewPr>
      <p:guideLst>
        <p:guide pos="2593"/>
        <p:guide orient="horz" pos="1457"/>
        <p:guide pos="5428"/>
        <p:guide pos="2048"/>
        <p:guide pos="41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560" y="93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9.xlsb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0.xlsb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Binary_Worksheet11.xlsb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2.xlsb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3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7.xlsb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8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832189168573607E-2"/>
          <c:y val="2.3787740164684355E-2"/>
          <c:w val="0.9603356216628528"/>
          <c:h val="0.9524245196706312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square"/>
            <c:size val="5"/>
            <c:spPr>
              <a:solidFill>
                <a:schemeClr val="accent1"/>
              </a:solidFill>
              <a:ln w="9525" cmpd="sng" algn="ctr">
                <a:solidFill>
                  <a:schemeClr val="accent1"/>
                </a:solidFill>
                <a:prstDash val="solid"/>
              </a:ln>
            </c:spPr>
          </c:marker>
          <c:dPt>
            <c:idx val="2"/>
            <c:marker>
              <c:spPr>
                <a:noFill/>
                <a:ln w="9525" cmpd="sng" algn="ctr">
                  <a:solidFill>
                    <a:schemeClr val="accent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999-4B4F-AC3A-BBEDC07BA9D8}"/>
              </c:ext>
            </c:extLst>
          </c:dPt>
          <c:xVal>
            <c:numRef>
              <c:f>Sheet1!$A$1:$A$13</c:f>
              <c:numCache>
                <c:formatCode>General</c:formatCode>
                <c:ptCount val="13"/>
                <c:pt idx="0">
                  <c:v>13.43558824</c:v>
                </c:pt>
                <c:pt idx="1">
                  <c:v>2.1564705900000001</c:v>
                </c:pt>
                <c:pt idx="3">
                  <c:v>53.713529410000007</c:v>
                </c:pt>
                <c:pt idx="4">
                  <c:v>1.5576470599999999</c:v>
                </c:pt>
                <c:pt idx="6">
                  <c:v>6.0617647099999994</c:v>
                </c:pt>
                <c:pt idx="7">
                  <c:v>0.59588235000000001</c:v>
                </c:pt>
                <c:pt idx="8">
                  <c:v>0.96235294000000005</c:v>
                </c:pt>
                <c:pt idx="9">
                  <c:v>2.0835294099999997</c:v>
                </c:pt>
                <c:pt idx="10">
                  <c:v>1.7891176500000001</c:v>
                </c:pt>
                <c:pt idx="11">
                  <c:v>6.6585294099999999</c:v>
                </c:pt>
              </c:numCache>
            </c:numRef>
          </c:xVal>
          <c:yVal>
            <c:numRef>
              <c:f>Sheet1!$B$1:$B$13</c:f>
              <c:numCache>
                <c:formatCode>General</c:formatCode>
                <c:ptCount val="13"/>
                <c:pt idx="0">
                  <c:v>24.137931034482758</c:v>
                </c:pt>
                <c:pt idx="1">
                  <c:v>29.629629629629626</c:v>
                </c:pt>
                <c:pt idx="3">
                  <c:v>-6.0606060606060606</c:v>
                </c:pt>
                <c:pt idx="4">
                  <c:v>56.25</c:v>
                </c:pt>
                <c:pt idx="6">
                  <c:v>11.76470588235294</c:v>
                </c:pt>
                <c:pt idx="7">
                  <c:v>60</c:v>
                </c:pt>
                <c:pt idx="8">
                  <c:v>16.666666666666664</c:v>
                </c:pt>
                <c:pt idx="9">
                  <c:v>-7.6923076923076925</c:v>
                </c:pt>
                <c:pt idx="10">
                  <c:v>11.111111111111111</c:v>
                </c:pt>
                <c:pt idx="11">
                  <c:v>4.3478260869565215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29-4E92-AB64-5AD042E5A7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2167168"/>
        <c:axId val="1"/>
      </c:scatterChart>
      <c:valAx>
        <c:axId val="792167168"/>
        <c:scaling>
          <c:orientation val="minMax"/>
          <c:max val="60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rgbClr val="C0C0C0"/>
            </a:solidFill>
            <a:prstDash val="solid"/>
          </a:ln>
        </c:spPr>
        <c:crossAx val="1"/>
        <c:crosses val="min"/>
        <c:crossBetween val="midCat"/>
      </c:valAx>
      <c:valAx>
        <c:axId val="1"/>
        <c:scaling>
          <c:orientation val="minMax"/>
          <c:max val="60"/>
          <c:min val="-1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rgbClr val="C0C0C0"/>
            </a:solidFill>
            <a:prstDash val="solid"/>
          </a:ln>
        </c:spPr>
        <c:crossAx val="792167168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135430916552667E-2"/>
          <c:y val="1.6151315264090981E-3"/>
          <c:w val="0.85772913816689467"/>
          <c:h val="0.99838486847359087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364D6E"/>
            </a:solidFill>
            <a:ln>
              <a:noFill/>
            </a:ln>
          </c:spPr>
          <c:invertIfNegative val="0"/>
          <c:val>
            <c:numRef>
              <c:f>Sheet1!$A$1:$E$1</c:f>
              <c:numCache>
                <c:formatCode>General</c:formatCode>
                <c:ptCount val="5"/>
                <c:pt idx="0">
                  <c:v>28.571428571428569</c:v>
                </c:pt>
                <c:pt idx="1">
                  <c:v>26.984126984126984</c:v>
                </c:pt>
                <c:pt idx="2">
                  <c:v>22.222222222222221</c:v>
                </c:pt>
                <c:pt idx="3">
                  <c:v>22.222222222222221</c:v>
                </c:pt>
                <c:pt idx="4">
                  <c:v>17.460317460317459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9-41C8-9384-F13AA04E7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1753171023"/>
        <c:axId val="1"/>
      </c:barChart>
      <c:catAx>
        <c:axId val="1753171023"/>
        <c:scaling>
          <c:orientation val="maxMin"/>
        </c:scaling>
        <c:delete val="1"/>
        <c:axPos val="l"/>
        <c:majorTickMark val="out"/>
        <c:minorTickMark val="none"/>
        <c:tickLblPos val="nextTo"/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753171023"/>
        <c:crosses val="min"/>
        <c:crossBetween val="between"/>
      </c:valAx>
    </c:plotArea>
    <c:plotVisOnly val="0"/>
    <c:dispBlanksAs val="gap"/>
    <c:showDLblsOverMax val="1"/>
  </c:chart>
  <c:spPr>
    <a:ln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84615384615385"/>
          <c:y val="0.15384615384615385"/>
          <c:w val="0.69230769230769229"/>
          <c:h val="0.69230769230769229"/>
        </c:manualLayout>
      </c:layout>
      <c:pieChart>
        <c:varyColors val="0"/>
        <c:ser>
          <c:idx val="0"/>
          <c:order val="0"/>
          <c:dPt>
            <c:idx val="0"/>
            <c:bubble3D val="0"/>
            <c:spPr>
              <a:noFill/>
              <a:ln w="9525" cmpd="sng" algn="ctr">
                <a:solidFill>
                  <a:srgbClr val="94BAD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F4CF-4B9D-B435-EE9B39083EA9}"/>
              </c:ext>
            </c:extLst>
          </c:dPt>
          <c:dPt>
            <c:idx val="1"/>
            <c:bubble3D val="0"/>
            <c:spPr>
              <a:solidFill>
                <a:srgbClr val="94BAD4"/>
              </a:solidFill>
              <a:ln w="9525" cmpd="sng" algn="ctr">
                <a:solidFill>
                  <a:srgbClr val="94BAD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F4CF-4B9D-B435-EE9B39083EA9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18</c:v>
                </c:pt>
                <c:pt idx="1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CF-4B9D-B435-EE9B39083E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0"/>
    <c:dispBlanksAs val="gap"/>
    <c:showDLblsOverMax val="1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84615384615385"/>
          <c:y val="0.15384615384615385"/>
          <c:w val="0.69230769230769229"/>
          <c:h val="0.69230769230769229"/>
        </c:manualLayout>
      </c:layout>
      <c:pieChart>
        <c:varyColors val="0"/>
        <c:ser>
          <c:idx val="0"/>
          <c:order val="0"/>
          <c:dPt>
            <c:idx val="0"/>
            <c:bubble3D val="0"/>
            <c:spPr>
              <a:noFill/>
              <a:ln w="9525" cmpd="sng" algn="ctr">
                <a:solidFill>
                  <a:srgbClr val="94BAD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4406-483B-9DFE-7C29F54A5700}"/>
              </c:ext>
            </c:extLst>
          </c:dPt>
          <c:dPt>
            <c:idx val="1"/>
            <c:bubble3D val="0"/>
            <c:spPr>
              <a:solidFill>
                <a:srgbClr val="94BAD4"/>
              </a:solidFill>
              <a:ln w="9525" cmpd="sng" algn="ctr">
                <a:solidFill>
                  <a:srgbClr val="94BAD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4406-483B-9DFE-7C29F54A5700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06-483B-9DFE-7C29F54A57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0"/>
    <c:dispBlanksAs val="gap"/>
    <c:showDLblsOverMax val="1"/>
  </c:chart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84615384615385"/>
          <c:y val="0.15384615384615385"/>
          <c:w val="0.69230769230769229"/>
          <c:h val="0.69230769230769229"/>
        </c:manualLayout>
      </c:layout>
      <c:pieChart>
        <c:varyColors val="0"/>
        <c:ser>
          <c:idx val="0"/>
          <c:order val="0"/>
          <c:dPt>
            <c:idx val="0"/>
            <c:bubble3D val="0"/>
            <c:spPr>
              <a:noFill/>
              <a:ln w="9525" cmpd="sng" algn="ctr">
                <a:solidFill>
                  <a:srgbClr val="B5E1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32B-4A8D-9F77-48EF33F837E5}"/>
              </c:ext>
            </c:extLst>
          </c:dPt>
          <c:dPt>
            <c:idx val="1"/>
            <c:bubble3D val="0"/>
            <c:spPr>
              <a:solidFill>
                <a:srgbClr val="B5E1FF"/>
              </a:solidFill>
              <a:ln w="9525" cmpd="sng" algn="ctr">
                <a:solidFill>
                  <a:srgbClr val="B5E1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232B-4A8D-9F77-48EF33F837E5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92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2B-4A8D-9F77-48EF33F837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0"/>
    <c:dispBlanksAs val="gap"/>
    <c:showDLblsOverMax val="1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84615384615385"/>
          <c:y val="0.15384615384615385"/>
          <c:w val="0.69230769230769229"/>
          <c:h val="0.69230769230769229"/>
        </c:manualLayout>
      </c:layout>
      <c:pieChart>
        <c:varyColors val="0"/>
        <c:ser>
          <c:idx val="0"/>
          <c:order val="0"/>
          <c:dPt>
            <c:idx val="0"/>
            <c:bubble3D val="0"/>
            <c:spPr>
              <a:noFill/>
              <a:ln w="9525" cmpd="sng" algn="ctr">
                <a:solidFill>
                  <a:srgbClr val="B5E1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AF31-4CF8-862F-9E86C5407667}"/>
              </c:ext>
            </c:extLst>
          </c:dPt>
          <c:dPt>
            <c:idx val="1"/>
            <c:bubble3D val="0"/>
            <c:spPr>
              <a:solidFill>
                <a:srgbClr val="B5E1FF"/>
              </a:solidFill>
              <a:ln w="9525" cmpd="sng" algn="ctr">
                <a:solidFill>
                  <a:srgbClr val="B5E1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AF31-4CF8-862F-9E86C5407667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27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31-4CF8-862F-9E86C5407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832189168573607E-2"/>
          <c:y val="2.3787740164684355E-2"/>
          <c:w val="0.9603356216628528"/>
          <c:h val="0.9524245196706312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square"/>
            <c:size val="5"/>
            <c:spPr>
              <a:solidFill>
                <a:schemeClr val="accent1"/>
              </a:solidFill>
              <a:ln w="9525" cmpd="sng" algn="ctr">
                <a:solidFill>
                  <a:schemeClr val="accent1"/>
                </a:solidFill>
                <a:prstDash val="solid"/>
              </a:ln>
            </c:spPr>
          </c:marker>
          <c:xVal>
            <c:numRef>
              <c:f>Sheet1!$A$1:$A$13</c:f>
              <c:numCache>
                <c:formatCode>General</c:formatCode>
                <c:ptCount val="13"/>
                <c:pt idx="0">
                  <c:v>14.04928138</c:v>
                </c:pt>
                <c:pt idx="1">
                  <c:v>5.3050708499999999</c:v>
                </c:pt>
                <c:pt idx="2">
                  <c:v>0.88127529999999998</c:v>
                </c:pt>
                <c:pt idx="3">
                  <c:v>40.41277126</c:v>
                </c:pt>
                <c:pt idx="4">
                  <c:v>5.2892085099999999</c:v>
                </c:pt>
                <c:pt idx="5">
                  <c:v>1.111583</c:v>
                </c:pt>
                <c:pt idx="6">
                  <c:v>6.5379554699999991</c:v>
                </c:pt>
                <c:pt idx="7">
                  <c:v>0.60877327999999997</c:v>
                </c:pt>
                <c:pt idx="8">
                  <c:v>1.3129514199999999</c:v>
                </c:pt>
                <c:pt idx="9">
                  <c:v>1.7163259100000001</c:v>
                </c:pt>
                <c:pt idx="10">
                  <c:v>4.6871518299999995</c:v>
                </c:pt>
                <c:pt idx="11">
                  <c:v>8.1042510199999995</c:v>
                </c:pt>
                <c:pt idx="12">
                  <c:v>5.9645748999999997</c:v>
                </c:pt>
              </c:numCache>
            </c:numRef>
          </c:xVal>
          <c:yVal>
            <c:numRef>
              <c:f>Sheet1!$B$1:$B$13</c:f>
              <c:numCache>
                <c:formatCode>General</c:formatCode>
                <c:ptCount val="13"/>
                <c:pt idx="0">
                  <c:v>51.264880952380942</c:v>
                </c:pt>
                <c:pt idx="1">
                  <c:v>47.124756335282655</c:v>
                </c:pt>
                <c:pt idx="2">
                  <c:v>7.0707070707070718</c:v>
                </c:pt>
                <c:pt idx="3">
                  <c:v>-15.932765151515154</c:v>
                </c:pt>
                <c:pt idx="4">
                  <c:v>10.22727272727273</c:v>
                </c:pt>
                <c:pt idx="5">
                  <c:v>-2.4999999999999996</c:v>
                </c:pt>
                <c:pt idx="6">
                  <c:v>23.509485094850948</c:v>
                </c:pt>
                <c:pt idx="7">
                  <c:v>53.777777777777779</c:v>
                </c:pt>
                <c:pt idx="8">
                  <c:v>33.913043478260875</c:v>
                </c:pt>
                <c:pt idx="9">
                  <c:v>22.916666666666668</c:v>
                </c:pt>
                <c:pt idx="10">
                  <c:v>26.29032258064516</c:v>
                </c:pt>
                <c:pt idx="11">
                  <c:v>61.011904761904759</c:v>
                </c:pt>
                <c:pt idx="12">
                  <c:v>44.293478260869563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41-43B7-9088-0DE9AE0A19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5319791"/>
        <c:axId val="1"/>
      </c:scatterChart>
      <c:valAx>
        <c:axId val="1695319791"/>
        <c:scaling>
          <c:orientation val="minMax"/>
          <c:max val="50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rgbClr val="C0C0C0"/>
            </a:solidFill>
            <a:prstDash val="solid"/>
          </a:ln>
        </c:spPr>
        <c:crossAx val="1"/>
        <c:crosses val="min"/>
        <c:crossBetween val="midCat"/>
      </c:valAx>
      <c:valAx>
        <c:axId val="1"/>
        <c:scaling>
          <c:orientation val="minMax"/>
          <c:max val="70"/>
          <c:min val="-2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rgbClr val="C0C0C0"/>
            </a:solidFill>
            <a:prstDash val="solid"/>
          </a:ln>
        </c:spPr>
        <c:crossAx val="1695319791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84615384615385"/>
          <c:y val="0.15384615384615385"/>
          <c:w val="0.69230769230769229"/>
          <c:h val="0.69230769230769229"/>
        </c:manualLayout>
      </c:layout>
      <c:pieChart>
        <c:varyColors val="0"/>
        <c:ser>
          <c:idx val="0"/>
          <c:order val="0"/>
          <c:dPt>
            <c:idx val="0"/>
            <c:bubble3D val="0"/>
            <c:spPr>
              <a:noFill/>
              <a:ln w="9525" cmpd="sng" algn="ctr">
                <a:solidFill>
                  <a:srgbClr val="94BAD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A092-4C75-927B-87B459523F76}"/>
              </c:ext>
            </c:extLst>
          </c:dPt>
          <c:dPt>
            <c:idx val="1"/>
            <c:bubble3D val="0"/>
            <c:spPr>
              <a:solidFill>
                <a:srgbClr val="94BAD4"/>
              </a:solidFill>
              <a:ln w="9525" cmpd="sng" algn="ctr">
                <a:solidFill>
                  <a:srgbClr val="94BAD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A092-4C75-927B-87B459523F76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29</c:v>
                </c:pt>
                <c:pt idx="1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92-4C75-927B-87B459523F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84615384615385"/>
          <c:y val="0.15384615384615385"/>
          <c:w val="0.69230769230769229"/>
          <c:h val="0.69230769230769229"/>
        </c:manualLayout>
      </c:layout>
      <c:pieChart>
        <c:varyColors val="0"/>
        <c:ser>
          <c:idx val="0"/>
          <c:order val="0"/>
          <c:dPt>
            <c:idx val="0"/>
            <c:bubble3D val="0"/>
            <c:spPr>
              <a:noFill/>
              <a:ln w="9525" cmpd="sng" algn="ctr">
                <a:solidFill>
                  <a:srgbClr val="B5E1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217F-4338-8284-7EC0F92E8FF0}"/>
              </c:ext>
            </c:extLst>
          </c:dPt>
          <c:dPt>
            <c:idx val="1"/>
            <c:bubble3D val="0"/>
            <c:spPr>
              <a:solidFill>
                <a:srgbClr val="B5E1FF"/>
              </a:solidFill>
              <a:ln w="9525" cmpd="sng" algn="ctr">
                <a:solidFill>
                  <a:srgbClr val="B5E1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17F-4338-8284-7EC0F92E8FF0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41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7F-4338-8284-7EC0F92E8F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84615384615385"/>
          <c:y val="0.15384615384615385"/>
          <c:w val="0.69230769230769229"/>
          <c:h val="0.69230769230769229"/>
        </c:manualLayout>
      </c:layout>
      <c:pieChart>
        <c:varyColors val="0"/>
        <c:ser>
          <c:idx val="0"/>
          <c:order val="0"/>
          <c:dPt>
            <c:idx val="0"/>
            <c:bubble3D val="0"/>
            <c:spPr>
              <a:noFill/>
              <a:ln w="9525" cmpd="sng" algn="ctr">
                <a:solidFill>
                  <a:srgbClr val="94BAD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001C-4FD4-9575-9957DD2C275B}"/>
              </c:ext>
            </c:extLst>
          </c:dPt>
          <c:dPt>
            <c:idx val="1"/>
            <c:bubble3D val="0"/>
            <c:spPr>
              <a:solidFill>
                <a:srgbClr val="94BAD4"/>
              </a:solidFill>
              <a:ln w="9525" cmpd="sng" algn="ctr">
                <a:solidFill>
                  <a:srgbClr val="94BAD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001C-4FD4-9575-9957DD2C275B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67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1C-4FD4-9575-9957DD2C2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84615384615385"/>
          <c:y val="0.15384615384615385"/>
          <c:w val="0.69230769230769229"/>
          <c:h val="0.69230769230769229"/>
        </c:manualLayout>
      </c:layout>
      <c:pieChart>
        <c:varyColors val="0"/>
        <c:ser>
          <c:idx val="0"/>
          <c:order val="0"/>
          <c:dPt>
            <c:idx val="0"/>
            <c:bubble3D val="0"/>
            <c:spPr>
              <a:noFill/>
              <a:ln w="9525" cmpd="sng" algn="ctr">
                <a:solidFill>
                  <a:srgbClr val="94BAD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0DC8-4C9C-834F-AB1D17632DF2}"/>
              </c:ext>
            </c:extLst>
          </c:dPt>
          <c:dPt>
            <c:idx val="1"/>
            <c:bubble3D val="0"/>
            <c:spPr>
              <a:solidFill>
                <a:srgbClr val="94BAD4"/>
              </a:solidFill>
              <a:ln w="9525" cmpd="sng" algn="ctr">
                <a:solidFill>
                  <a:srgbClr val="94BAD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0DC8-4C9C-834F-AB1D17632DF2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28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C8-4C9C-834F-AB1D17632D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84615384615385"/>
          <c:y val="0.15384615384615385"/>
          <c:w val="0.69230769230769229"/>
          <c:h val="0.69230769230769229"/>
        </c:manualLayout>
      </c:layout>
      <c:pieChart>
        <c:varyColors val="0"/>
        <c:ser>
          <c:idx val="0"/>
          <c:order val="0"/>
          <c:dPt>
            <c:idx val="0"/>
            <c:bubble3D val="0"/>
            <c:spPr>
              <a:noFill/>
              <a:ln w="9525" cmpd="sng" algn="ctr">
                <a:solidFill>
                  <a:srgbClr val="B5E1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28F4-4077-8858-54ED601F2DED}"/>
              </c:ext>
            </c:extLst>
          </c:dPt>
          <c:dPt>
            <c:idx val="1"/>
            <c:bubble3D val="0"/>
            <c:spPr>
              <a:solidFill>
                <a:srgbClr val="B5E1FF"/>
              </a:solidFill>
              <a:ln w="9525" cmpd="sng" algn="ctr">
                <a:solidFill>
                  <a:srgbClr val="B5E1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8F4-4077-8858-54ED601F2DED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86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F4-4077-8858-54ED601F2D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84615384615385"/>
          <c:y val="0.15384615384615385"/>
          <c:w val="0.69230769230769229"/>
          <c:h val="0.69230769230769229"/>
        </c:manualLayout>
      </c:layout>
      <c:pieChart>
        <c:varyColors val="0"/>
        <c:ser>
          <c:idx val="0"/>
          <c:order val="0"/>
          <c:dPt>
            <c:idx val="0"/>
            <c:bubble3D val="0"/>
            <c:spPr>
              <a:noFill/>
              <a:ln w="9525" cmpd="sng" algn="ctr">
                <a:solidFill>
                  <a:srgbClr val="B5E1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4C06-427A-8CB3-439421AD7836}"/>
              </c:ext>
            </c:extLst>
          </c:dPt>
          <c:dPt>
            <c:idx val="1"/>
            <c:bubble3D val="0"/>
            <c:spPr>
              <a:solidFill>
                <a:srgbClr val="B5E1FF"/>
              </a:solidFill>
              <a:ln w="9525" cmpd="sng" algn="ctr">
                <a:solidFill>
                  <a:srgbClr val="B5E1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4C06-427A-8CB3-439421AD7836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33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06-427A-8CB3-439421AD7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135430916552667E-2"/>
          <c:y val="1.6151315264090981E-3"/>
          <c:w val="0.85772913816689467"/>
          <c:h val="0.99838486847359087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C3C4C5"/>
            </a:solidFill>
            <a:ln>
              <a:noFill/>
            </a:ln>
          </c:spPr>
          <c:invertIfNegative val="0"/>
          <c:val>
            <c:numRef>
              <c:f>Sheet1!$A$1:$E$1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9-41C8-9384-F13AA04E7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1753171023"/>
        <c:axId val="1"/>
      </c:barChart>
      <c:catAx>
        <c:axId val="1753171023"/>
        <c:scaling>
          <c:orientation val="maxMin"/>
        </c:scaling>
        <c:delete val="1"/>
        <c:axPos val="l"/>
        <c:majorTickMark val="out"/>
        <c:minorTickMark val="none"/>
        <c:tickLblPos val="nextTo"/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75317102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0.9068</cdr:x>
      <cdr:y>0</cdr:y>
    </cdr:from>
    <cdr:to>
      <cdr:x>1</cdr:x>
      <cdr:y>0.0852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7FF5FA85-522F-7429-3FC4-A070EC93B75E}"/>
            </a:ext>
          </a:extLst>
        </cdr:cNvPr>
        <cdr:cNvSpPr/>
      </cdr:nvSpPr>
      <cdr:spPr>
        <a:xfrm xmlns:a="http://schemas.openxmlformats.org/drawingml/2006/main">
          <a:off x="486566" y="-3827462"/>
          <a:ext cx="50009" cy="4571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038AD4-004E-493E-9E2C-154D13DF78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>
              <a:latin typeface="Georgia" panose="02040502050405020303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175601-A35A-4445-B4E8-72654FD6BB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DD3BA-6FF8-4F3B-A8A2-A3817C699A6C}" type="datetimeFigureOut">
              <a:rPr lang="en-AU" smtClean="0">
                <a:latin typeface="Georgia" panose="02040502050405020303" pitchFamily="18" charset="0"/>
              </a:rPr>
              <a:t>15/07/2024</a:t>
            </a:fld>
            <a:endParaRPr lang="en-AU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3E14F9-F311-4B36-8741-B502CAA88E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>
              <a:latin typeface="Georgia" panose="02040502050405020303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FE2EE-E0B7-4EE9-AD16-5A65EA1376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DDBDE-52CA-4764-84BB-2799DFA0A1BC}" type="slidenum">
              <a:rPr lang="en-AU" smtClean="0">
                <a:latin typeface="Georgia" panose="02040502050405020303" pitchFamily="18" charset="0"/>
              </a:rPr>
              <a:t>‹#›</a:t>
            </a:fld>
            <a:endParaRPr lang="en-A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060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eorgia" panose="020405020504050203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eorgia" panose="02040502050405020303" pitchFamily="18" charset="0"/>
              </a:defRPr>
            </a:lvl1pPr>
          </a:lstStyle>
          <a:p>
            <a:fld id="{7F724373-2CF5-4712-AB9D-848A7997BE92}" type="datetimeFigureOut">
              <a:rPr lang="en-AU" smtClean="0"/>
              <a:pPr/>
              <a:t>15/07/2024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eorgia" panose="020405020504050203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eorgia" panose="02040502050405020303" pitchFamily="18" charset="0"/>
              </a:defRPr>
            </a:lvl1pPr>
          </a:lstStyle>
          <a:p>
            <a:fld id="{BB340E70-D2F7-4754-A87E-61AF1CA40B33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7271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40E70-D2F7-4754-A87E-61AF1CA40B33}" type="slidenum">
              <a:rPr lang="en-AU" smtClean="0"/>
              <a:pPr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8260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40E70-D2F7-4754-A87E-61AF1CA40B33}" type="slidenum">
              <a:rPr lang="en-AU" smtClean="0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03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G CONSULTING 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FC79CF-3810-AC46-9A00-652B4154F989}"/>
              </a:ext>
            </a:extLst>
          </p:cNvPr>
          <p:cNvSpPr/>
          <p:nvPr userDrawn="1"/>
        </p:nvSpPr>
        <p:spPr>
          <a:xfrm>
            <a:off x="0" y="-3087754"/>
            <a:ext cx="2439342" cy="791501"/>
          </a:xfrm>
          <a:prstGeom prst="rect">
            <a:avLst/>
          </a:prstGeom>
          <a:solidFill>
            <a:srgbClr val="2C5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en-AU" sz="2800">
                <a:latin typeface="Calibri" panose="020F0502020204030204" pitchFamily="34" charset="0"/>
                <a:cs typeface="Calibri" panose="020F0502020204030204" pitchFamily="34" charset="0"/>
              </a:rPr>
              <a:t>00558e</a:t>
            </a:r>
            <a:endParaRPr lang="en-GB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58E2BE-1C57-FA43-8F72-B9E209388EB1}"/>
              </a:ext>
            </a:extLst>
          </p:cNvPr>
          <p:cNvSpPr/>
          <p:nvPr userDrawn="1"/>
        </p:nvSpPr>
        <p:spPr>
          <a:xfrm>
            <a:off x="2434632" y="-3087754"/>
            <a:ext cx="2439342" cy="791501"/>
          </a:xfrm>
          <a:prstGeom prst="rect">
            <a:avLst/>
          </a:prstGeom>
          <a:solidFill>
            <a:srgbClr val="5A8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#5A88AC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5F356F-9B26-5E4A-8982-86578CE87AFD}"/>
              </a:ext>
            </a:extLst>
          </p:cNvPr>
          <p:cNvSpPr/>
          <p:nvPr userDrawn="1"/>
        </p:nvSpPr>
        <p:spPr>
          <a:xfrm>
            <a:off x="4871049" y="-3087754"/>
            <a:ext cx="2439342" cy="791501"/>
          </a:xfrm>
          <a:prstGeom prst="rect">
            <a:avLst/>
          </a:prstGeom>
          <a:solidFill>
            <a:srgbClr val="9FB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#9FBAD0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7A18D4-0C87-574A-BCF9-EFCCD347D553}"/>
              </a:ext>
            </a:extLst>
          </p:cNvPr>
          <p:cNvSpPr/>
          <p:nvPr userDrawn="1"/>
        </p:nvSpPr>
        <p:spPr>
          <a:xfrm>
            <a:off x="7299582" y="-3087754"/>
            <a:ext cx="2439342" cy="791501"/>
          </a:xfrm>
          <a:prstGeom prst="rect">
            <a:avLst/>
          </a:prstGeom>
          <a:solidFill>
            <a:srgbClr val="E7E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#E9EFF2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05C265-3068-7346-AF93-1C93D06B4720}"/>
              </a:ext>
            </a:extLst>
          </p:cNvPr>
          <p:cNvSpPr/>
          <p:nvPr userDrawn="1"/>
        </p:nvSpPr>
        <p:spPr>
          <a:xfrm>
            <a:off x="4938" y="-2108038"/>
            <a:ext cx="2439342" cy="791501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en-AU" sz="2800">
                <a:latin typeface="Calibri" panose="020F0502020204030204" pitchFamily="34" charset="0"/>
                <a:cs typeface="Calibri" panose="020F0502020204030204" pitchFamily="34" charset="0"/>
              </a:rPr>
              <a:t> B5B5B5</a:t>
            </a:r>
            <a:endParaRPr lang="en-GB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C42D993-A998-E54A-B4C8-092CB641ED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451" y="85095"/>
            <a:ext cx="9909950" cy="72309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to edit Master title style here. This can go over two lines and adjusts accordingly to one or two lines </a:t>
            </a:r>
            <a:endParaRPr lang="en-AU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F3B1C7F-CD63-B743-B029-C78F011BFF94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9046348" y="6499263"/>
            <a:ext cx="2743200" cy="19886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D805D0E-609C-4704-9BF4-00C958869529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2A3846-27A0-5E41-B2B0-1230266307A6}"/>
              </a:ext>
            </a:extLst>
          </p:cNvPr>
          <p:cNvSpPr/>
          <p:nvPr userDrawn="1"/>
        </p:nvSpPr>
        <p:spPr>
          <a:xfrm>
            <a:off x="2389360" y="-2108038"/>
            <a:ext cx="2439342" cy="795600"/>
          </a:xfrm>
          <a:prstGeom prst="rect">
            <a:avLst/>
          </a:prstGeom>
          <a:solidFill>
            <a:srgbClr val="CBC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#CBCBCC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ACBA81-AA4B-E942-82F4-5E29152763A4}"/>
              </a:ext>
            </a:extLst>
          </p:cNvPr>
          <p:cNvSpPr/>
          <p:nvPr userDrawn="1"/>
        </p:nvSpPr>
        <p:spPr>
          <a:xfrm>
            <a:off x="4830260" y="-2108038"/>
            <a:ext cx="2439342" cy="795600"/>
          </a:xfrm>
          <a:prstGeom prst="rect">
            <a:avLst/>
          </a:prstGeom>
          <a:solidFill>
            <a:srgbClr val="D1D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#D1D1D2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9455D9-74B2-7E45-90B6-EF5A0EAD7ED3}"/>
              </a:ext>
            </a:extLst>
          </p:cNvPr>
          <p:cNvSpPr/>
          <p:nvPr userDrawn="1"/>
        </p:nvSpPr>
        <p:spPr>
          <a:xfrm>
            <a:off x="7282250" y="-2108038"/>
            <a:ext cx="2439342" cy="795600"/>
          </a:xfrm>
          <a:prstGeom prst="rect">
            <a:avLst/>
          </a:prstGeom>
          <a:solidFill>
            <a:srgbClr val="F7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rgbClr val="D1D1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#F7F8F8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DE5A04-276D-3F43-BE00-35B50E20CCD1}"/>
              </a:ext>
            </a:extLst>
          </p:cNvPr>
          <p:cNvSpPr/>
          <p:nvPr userDrawn="1"/>
        </p:nvSpPr>
        <p:spPr>
          <a:xfrm>
            <a:off x="0" y="-1129320"/>
            <a:ext cx="2439342" cy="795600"/>
          </a:xfrm>
          <a:prstGeom prst="rect">
            <a:avLst/>
          </a:prstGeom>
          <a:solidFill>
            <a:srgbClr val="C41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#C41230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43E05B-F9C6-C148-B8B4-BE46E6F3B3BB}"/>
              </a:ext>
            </a:extLst>
          </p:cNvPr>
          <p:cNvSpPr/>
          <p:nvPr userDrawn="1"/>
        </p:nvSpPr>
        <p:spPr>
          <a:xfrm>
            <a:off x="2408494" y="-1129320"/>
            <a:ext cx="2439342" cy="795600"/>
          </a:xfrm>
          <a:prstGeom prst="rect">
            <a:avLst/>
          </a:prstGeom>
          <a:solidFill>
            <a:srgbClr val="C76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Effra Heavy" panose="02000906080000020004" pitchFamily="2" charset="0"/>
              </a:rPr>
              <a:t>#D56370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6BFB69-D55D-2747-AAF3-E977C5A336FB}"/>
              </a:ext>
            </a:extLst>
          </p:cNvPr>
          <p:cNvSpPr/>
          <p:nvPr userDrawn="1"/>
        </p:nvSpPr>
        <p:spPr>
          <a:xfrm>
            <a:off x="4828702" y="-1129320"/>
            <a:ext cx="2439342" cy="795600"/>
          </a:xfrm>
          <a:prstGeom prst="rect">
            <a:avLst/>
          </a:prstGeom>
          <a:solidFill>
            <a:srgbClr val="DEA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Calibri" panose="020F0502020204030204" pitchFamily="34" charset="0"/>
                <a:cs typeface="Calibri" panose="020F0502020204030204" pitchFamily="34" charset="0"/>
              </a:rPr>
              <a:t>#DEA9AE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3ED5D2-5D70-9F46-86F0-FCE2D1835C48}"/>
              </a:ext>
            </a:extLst>
          </p:cNvPr>
          <p:cNvSpPr/>
          <p:nvPr userDrawn="1"/>
        </p:nvSpPr>
        <p:spPr>
          <a:xfrm>
            <a:off x="7254938" y="-1129320"/>
            <a:ext cx="2439342" cy="795600"/>
          </a:xfrm>
          <a:prstGeom prst="rect">
            <a:avLst/>
          </a:prstGeom>
          <a:solidFill>
            <a:srgbClr val="F6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rgbClr val="DE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#F6EAEB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FE85EAC-3CCB-F14E-A134-8E556A2EAF06}"/>
              </a:ext>
            </a:extLst>
          </p:cNvPr>
          <p:cNvCxnSpPr>
            <a:cxnSpLocks/>
          </p:cNvCxnSpPr>
          <p:nvPr userDrawn="1"/>
        </p:nvCxnSpPr>
        <p:spPr>
          <a:xfrm>
            <a:off x="402450" y="871823"/>
            <a:ext cx="568959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21409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382DB3-2EA1-4419-A0E0-489A9CC918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1159" y="405141"/>
            <a:ext cx="1578389" cy="505466"/>
          </a:xfrm>
          <a:prstGeom prst="rect">
            <a:avLst/>
          </a:prstGeom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FCC311F9-9E42-44B3-97B9-034653A793F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11287" y="4789935"/>
            <a:ext cx="2510883" cy="14852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indent="-1793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5pPr>
          </a:lstStyle>
          <a:p>
            <a:r>
              <a:rPr lang="en-AU"/>
              <a:t>Click to add contact number</a:t>
            </a:r>
          </a:p>
          <a:p>
            <a:r>
              <a:rPr lang="en-AU"/>
              <a:t>Click to add email address</a:t>
            </a:r>
          </a:p>
          <a:p>
            <a:r>
              <a:rPr lang="en-AU"/>
              <a:t>Click to add LinkedIn profile</a:t>
            </a:r>
          </a:p>
          <a:p>
            <a:r>
              <a:rPr lang="en-AU"/>
              <a:t>Click to add website profile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390B68C5-316C-4349-911B-E3DEACD78E4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11288" y="3584429"/>
            <a:ext cx="2510883" cy="3714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SzPct val="80000"/>
              <a:buFont typeface="Wingdings 3" panose="05040102010807070707" pitchFamily="18" charset="2"/>
              <a:buNone/>
              <a:defRPr sz="1400" b="1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A825D423-F985-4938-B269-5D9EAD5E7DF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602076" y="3584429"/>
            <a:ext cx="2510883" cy="3714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SzPct val="80000"/>
              <a:buFont typeface="Wingdings 3" panose="05040102010807070707" pitchFamily="18" charset="2"/>
              <a:buNone/>
              <a:defRPr sz="1400" b="1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CDA5A8E3-494B-468B-A74E-37F41EE9889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492864" y="3584429"/>
            <a:ext cx="2510883" cy="3714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SzPct val="80000"/>
              <a:buFont typeface="Wingdings 3" panose="05040102010807070707" pitchFamily="18" charset="2"/>
              <a:buNone/>
              <a:defRPr sz="1400" b="1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2790F661-5D0B-4E89-B080-F20FD79EDEA7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383653" y="3584429"/>
            <a:ext cx="2510883" cy="3714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SzPct val="80000"/>
              <a:buFont typeface="Wingdings 3" panose="05040102010807070707" pitchFamily="18" charset="2"/>
              <a:buNone/>
              <a:defRPr sz="1400" b="1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AE1C02D-8ED6-41C6-9FD6-DFEDEE54C0C8}"/>
              </a:ext>
            </a:extLst>
          </p:cNvPr>
          <p:cNvCxnSpPr>
            <a:cxnSpLocks/>
          </p:cNvCxnSpPr>
          <p:nvPr userDrawn="1"/>
        </p:nvCxnSpPr>
        <p:spPr>
          <a:xfrm>
            <a:off x="716293" y="4093360"/>
            <a:ext cx="568959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06A79EC-E244-4335-9457-D24F131D914E}"/>
              </a:ext>
            </a:extLst>
          </p:cNvPr>
          <p:cNvCxnSpPr>
            <a:cxnSpLocks/>
          </p:cNvCxnSpPr>
          <p:nvPr userDrawn="1"/>
        </p:nvCxnSpPr>
        <p:spPr>
          <a:xfrm>
            <a:off x="3593590" y="4086437"/>
            <a:ext cx="568959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790130D-F534-4877-B7F2-167B8ECB34F2}"/>
              </a:ext>
            </a:extLst>
          </p:cNvPr>
          <p:cNvCxnSpPr>
            <a:cxnSpLocks/>
          </p:cNvCxnSpPr>
          <p:nvPr userDrawn="1"/>
        </p:nvCxnSpPr>
        <p:spPr>
          <a:xfrm>
            <a:off x="6460241" y="4086437"/>
            <a:ext cx="568959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08FB653-3AFA-41D4-833E-2DEFFEB9D4AD}"/>
              </a:ext>
            </a:extLst>
          </p:cNvPr>
          <p:cNvCxnSpPr>
            <a:cxnSpLocks/>
          </p:cNvCxnSpPr>
          <p:nvPr userDrawn="1"/>
        </p:nvCxnSpPr>
        <p:spPr>
          <a:xfrm>
            <a:off x="9399304" y="4086437"/>
            <a:ext cx="568959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CF6FDF84-A7CF-4349-A554-A6CE965AA558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6293" y="4114612"/>
            <a:ext cx="2510883" cy="3714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SzPct val="80000"/>
              <a:buFont typeface="Wingdings 3" panose="05040102010807070707" pitchFamily="18" charset="2"/>
              <a:buNone/>
              <a:defRPr sz="14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Role 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68B1364C-34CA-4436-A63C-14062D0DB62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610630" y="4128878"/>
            <a:ext cx="2510883" cy="3714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SzPct val="80000"/>
              <a:buFont typeface="Wingdings 3" panose="05040102010807070707" pitchFamily="18" charset="2"/>
              <a:buNone/>
              <a:defRPr sz="14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Role 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C94D6E47-6947-415C-829C-CD7796233FF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504967" y="4125360"/>
            <a:ext cx="2510883" cy="3714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SzPct val="80000"/>
              <a:buFont typeface="Wingdings 3" panose="05040102010807070707" pitchFamily="18" charset="2"/>
              <a:buNone/>
              <a:defRPr sz="14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Role 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BAC70D0F-E1AF-45A8-A822-D65FFE5DE4B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399304" y="4150409"/>
            <a:ext cx="2510883" cy="3714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SzPct val="80000"/>
              <a:buFont typeface="Wingdings 3" panose="05040102010807070707" pitchFamily="18" charset="2"/>
              <a:buNone/>
              <a:defRPr sz="14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Role 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EF94001C-4A84-4CC4-9D98-343C6BD37509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3607293" y="4818466"/>
            <a:ext cx="2510883" cy="14566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indent="-1793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5pPr>
          </a:lstStyle>
          <a:p>
            <a:r>
              <a:rPr lang="en-AU"/>
              <a:t>Click to add contact number</a:t>
            </a:r>
          </a:p>
          <a:p>
            <a:r>
              <a:rPr lang="en-AU"/>
              <a:t>Click to add email address</a:t>
            </a:r>
          </a:p>
          <a:p>
            <a:r>
              <a:rPr lang="en-AU"/>
              <a:t>Click to add LinkedIn profile</a:t>
            </a:r>
          </a:p>
          <a:p>
            <a:r>
              <a:rPr lang="en-AU"/>
              <a:t>Click to add website profile</a:t>
            </a:r>
            <a:endParaRPr lang="en-US"/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CA83A642-3E1A-4DEB-9E54-F9EA59C66D87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503299" y="4811431"/>
            <a:ext cx="2510883" cy="14566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indent="-1793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5pPr>
          </a:lstStyle>
          <a:p>
            <a:r>
              <a:rPr lang="en-AU"/>
              <a:t>Click to add contact number</a:t>
            </a:r>
          </a:p>
          <a:p>
            <a:r>
              <a:rPr lang="en-AU"/>
              <a:t>Click to add email address</a:t>
            </a:r>
          </a:p>
          <a:p>
            <a:r>
              <a:rPr lang="en-AU"/>
              <a:t>Click to add LinkedIn profile</a:t>
            </a:r>
          </a:p>
          <a:p>
            <a:r>
              <a:rPr lang="en-AU"/>
              <a:t>Click to add website profile</a:t>
            </a:r>
            <a:endParaRPr lang="en-US"/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88AFECFD-83C8-47FA-8B0F-87698BB11748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399304" y="4861529"/>
            <a:ext cx="2510883" cy="1406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indent="-1793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5pPr>
          </a:lstStyle>
          <a:p>
            <a:r>
              <a:rPr lang="en-AU"/>
              <a:t>Click to add contact number</a:t>
            </a:r>
          </a:p>
          <a:p>
            <a:r>
              <a:rPr lang="en-AU"/>
              <a:t>Click to add email address</a:t>
            </a:r>
          </a:p>
          <a:p>
            <a:r>
              <a:rPr lang="en-AU"/>
              <a:t>Click to add LinkedIn profile</a:t>
            </a:r>
          </a:p>
          <a:p>
            <a:r>
              <a:rPr lang="en-AU"/>
              <a:t>Click to add website profile</a:t>
            </a:r>
            <a:endParaRPr lang="en-US"/>
          </a:p>
        </p:txBody>
      </p:sp>
      <p:sp>
        <p:nvSpPr>
          <p:cNvPr id="68" name="Picture Placeholder 2">
            <a:extLst>
              <a:ext uri="{FF2B5EF4-FFF2-40B4-BE49-F238E27FC236}">
                <a16:creationId xmlns:a16="http://schemas.microsoft.com/office/drawing/2014/main" id="{4D053B67-AF67-41BB-968B-52E351BBA65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43416" y="2090824"/>
            <a:ext cx="1374797" cy="1374797"/>
          </a:xfrm>
          <a:prstGeom prst="ellipse">
            <a:avLst/>
          </a:prstGeom>
          <a:solidFill>
            <a:srgbClr val="1E5793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AU" noProof="0"/>
              <a:t>Click to add picture</a:t>
            </a:r>
            <a:endParaRPr lang="id-ID" noProof="0"/>
          </a:p>
        </p:txBody>
      </p:sp>
      <p:sp>
        <p:nvSpPr>
          <p:cNvPr id="69" name="Picture Placeholder 2">
            <a:extLst>
              <a:ext uri="{FF2B5EF4-FFF2-40B4-BE49-F238E27FC236}">
                <a16:creationId xmlns:a16="http://schemas.microsoft.com/office/drawing/2014/main" id="{7B8E7F49-A3B7-47C9-AA49-33C64071CC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09217" y="2049210"/>
            <a:ext cx="1374797" cy="1374797"/>
          </a:xfrm>
          <a:prstGeom prst="ellipse">
            <a:avLst/>
          </a:prstGeom>
          <a:solidFill>
            <a:srgbClr val="1E5793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d-ID" noProof="0"/>
              <a:t>Click to add picture</a:t>
            </a:r>
          </a:p>
          <a:p>
            <a:pPr lvl="0"/>
            <a:endParaRPr lang="id-ID" noProof="0"/>
          </a:p>
        </p:txBody>
      </p:sp>
      <p:sp>
        <p:nvSpPr>
          <p:cNvPr id="70" name="Picture Placeholder 2">
            <a:extLst>
              <a:ext uri="{FF2B5EF4-FFF2-40B4-BE49-F238E27FC236}">
                <a16:creationId xmlns:a16="http://schemas.microsoft.com/office/drawing/2014/main" id="{0356DB14-A03D-43C6-9E44-1B6FC33DD8C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489534" y="2054666"/>
            <a:ext cx="1374797" cy="1374797"/>
          </a:xfrm>
          <a:prstGeom prst="ellipse">
            <a:avLst/>
          </a:prstGeom>
          <a:solidFill>
            <a:srgbClr val="1E5793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d-ID" noProof="0"/>
              <a:t>Click to add picture</a:t>
            </a:r>
          </a:p>
          <a:p>
            <a:pPr lvl="0"/>
            <a:endParaRPr lang="id-ID" noProof="0"/>
          </a:p>
        </p:txBody>
      </p:sp>
      <p:sp>
        <p:nvSpPr>
          <p:cNvPr id="71" name="Picture Placeholder 2">
            <a:extLst>
              <a:ext uri="{FF2B5EF4-FFF2-40B4-BE49-F238E27FC236}">
                <a16:creationId xmlns:a16="http://schemas.microsoft.com/office/drawing/2014/main" id="{64F5DFC7-01BF-4EB6-AF1B-06CF82F5F01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420649" y="2058428"/>
            <a:ext cx="1374797" cy="1374797"/>
          </a:xfrm>
          <a:prstGeom prst="ellipse">
            <a:avLst/>
          </a:prstGeom>
          <a:solidFill>
            <a:srgbClr val="1E5793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d-ID" noProof="0"/>
              <a:t>Click to add picture</a:t>
            </a:r>
          </a:p>
          <a:p>
            <a:pPr lvl="0"/>
            <a:endParaRPr lang="id-ID" noProof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A54A5CD4-547D-44D4-9B4F-5B0955B0D8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88" y="1250945"/>
            <a:ext cx="5905244" cy="3323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Contact us for more information </a:t>
            </a:r>
            <a:endParaRPr lang="en-GB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C0612F6-D2C8-415E-8F68-3A743166D0FF}"/>
              </a:ext>
            </a:extLst>
          </p:cNvPr>
          <p:cNvCxnSpPr>
            <a:cxnSpLocks/>
          </p:cNvCxnSpPr>
          <p:nvPr userDrawn="1"/>
        </p:nvCxnSpPr>
        <p:spPr>
          <a:xfrm>
            <a:off x="660488" y="1713651"/>
            <a:ext cx="568959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81212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D08D-B338-48C1-8BFC-9298DEA85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BCB21-816E-41C2-9D13-CF6AA1D66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E8D6D6-D4A8-41A4-BC1F-82AEBCEEBB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This is the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DB1A7-6E40-4394-BC3F-DB507DF171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805D0E-609C-4704-9BF4-00C95886952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37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Full Sc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erial view of a river&#10;&#10;Description automatically generated">
            <a:extLst>
              <a:ext uri="{FF2B5EF4-FFF2-40B4-BE49-F238E27FC236}">
                <a16:creationId xmlns:a16="http://schemas.microsoft.com/office/drawing/2014/main" id="{23ECD6B0-2FB7-BB63-8C8C-E4D702888B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7998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48642E6-067C-4EA4-951E-86F4A2281A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88" y="6106560"/>
            <a:ext cx="184636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Date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EFF706-0889-4FA8-8718-9D9E230CFDA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60488" y="5596919"/>
            <a:ext cx="3254288" cy="2543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indent="-1793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speaker name or sub heading</a:t>
            </a:r>
            <a:endParaRPr lang="en-AU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FB72404-E02C-42EB-85AB-B0126C78B6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150" y="4822522"/>
            <a:ext cx="3416300" cy="673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None/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intro paragraph or document summary and key message. Over multiple lines if required.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D40BA1F-C7E1-4B70-9C44-AAAE111C72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88" y="916787"/>
            <a:ext cx="3320962" cy="1931129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45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GB"/>
              <a:t>Click to edit Master text Headline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682159-A0CC-4D31-BC62-D1C14FC8B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559" y="557541"/>
            <a:ext cx="1578389" cy="50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3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352A120-A744-7349-92C9-A84EE2BB47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88" y="6106560"/>
            <a:ext cx="184636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Date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B1F03BC-8B66-C94C-A4E7-27D49B846A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1159" y="405141"/>
            <a:ext cx="1578389" cy="50546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BCDDF3-7450-4969-A7B4-C71FDE556C9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60488" y="5596919"/>
            <a:ext cx="3254288" cy="2543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indent="-1793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speaker name or sub heading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EAA06-4C62-4608-9325-0634718C69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150" y="4822522"/>
            <a:ext cx="3416300" cy="673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None/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intro paragraph or document summary and key message. Over multiple lines if required.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C6C3893-5142-4568-8493-14A31ADFE6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700" y="910607"/>
            <a:ext cx="3320962" cy="1931129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45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GB"/>
              <a:t>Click to edit Master text Headline here</a:t>
            </a:r>
          </a:p>
        </p:txBody>
      </p:sp>
    </p:spTree>
    <p:extLst>
      <p:ext uri="{BB962C8B-B14F-4D97-AF65-F5344CB8AC3E}">
        <p14:creationId xmlns:p14="http://schemas.microsoft.com/office/powerpoint/2010/main" val="537186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2" pos="3840">
          <p15:clr>
            <a:srgbClr val="FBAE40"/>
          </p15:clr>
        </p15:guide>
        <p15:guide id="3" pos="6432">
          <p15:clr>
            <a:srgbClr val="FBAE40"/>
          </p15:clr>
        </p15:guide>
        <p15:guide id="4" pos="40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6B76D-6C99-CA41-A9A5-BAFE375F36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87" y="790575"/>
            <a:ext cx="4644938" cy="81345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GB"/>
              <a:t>Click to edit divider headline to go here, no more than three lines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15014839-6B01-8846-9EF1-EE48073918A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0485" y="50182"/>
            <a:ext cx="1269498" cy="8991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AU"/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959D77-978C-4E4A-90CF-C65205F64B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1159" y="405141"/>
            <a:ext cx="1578389" cy="50546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AB6C5B2-5242-4339-B8C4-C57B3D9751B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60488" y="2231627"/>
            <a:ext cx="4644937" cy="4705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indent="-1793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add sub heading or key message on section over </a:t>
            </a:r>
            <a:br>
              <a:rPr lang="en-US"/>
            </a:br>
            <a:r>
              <a:rPr lang="en-US"/>
              <a:t>two lines if needed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721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11CA24-8F93-4638-A6C9-1FF839D1A161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D805D0E-609C-4704-9BF4-00C958869529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E5574E-AB87-458A-88D6-ED2B6A8D373D}"/>
              </a:ext>
            </a:extLst>
          </p:cNvPr>
          <p:cNvCxnSpPr>
            <a:cxnSpLocks/>
          </p:cNvCxnSpPr>
          <p:nvPr userDrawn="1"/>
        </p:nvCxnSpPr>
        <p:spPr>
          <a:xfrm>
            <a:off x="402450" y="871823"/>
            <a:ext cx="568959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9D2409B-5A2D-4F69-BB9B-E663EA342E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451" y="85095"/>
            <a:ext cx="9909950" cy="72309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to edit Master title style here. This can go over two lines and adjusts accordingly to one or two lines </a:t>
            </a:r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9857A5-8867-934B-80A5-F38E87EC4781}"/>
              </a:ext>
            </a:extLst>
          </p:cNvPr>
          <p:cNvSpPr txBox="1"/>
          <p:nvPr userDrawn="1"/>
        </p:nvSpPr>
        <p:spPr>
          <a:xfrm>
            <a:off x="1311215" y="6521570"/>
            <a:ext cx="0" cy="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l">
              <a:buFont typeface="Wingdings 3" pitchFamily="2" charset="2"/>
              <a:buChar char=""/>
            </a:pP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7728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_ Triangle 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7957768-311E-1C4D-90C6-FA44A34506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2450" y="2151062"/>
            <a:ext cx="11229625" cy="35614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indent="-1793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FB5A31F4-47B4-D149-968A-ADE68DFB5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451" y="85095"/>
            <a:ext cx="9909950" cy="72309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to edit Master title style here. This can go over two lines and adjusts accordingly to one or two lines </a:t>
            </a:r>
            <a:endParaRPr lang="en-AU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06D9AAF-362C-2943-B562-B5DDA0ECEA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2451" y="1190507"/>
            <a:ext cx="9909949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sub-heading here, sub-heading to be no more than two lines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C96D4-8155-4AFE-8F2F-CE2C6A2631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D805D0E-609C-4704-9BF4-00C958869529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12B545-44B1-1A4A-A080-3BD257E7615D}"/>
              </a:ext>
            </a:extLst>
          </p:cNvPr>
          <p:cNvCxnSpPr>
            <a:cxnSpLocks/>
          </p:cNvCxnSpPr>
          <p:nvPr userDrawn="1"/>
        </p:nvCxnSpPr>
        <p:spPr>
          <a:xfrm>
            <a:off x="402450" y="871823"/>
            <a:ext cx="568959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29287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7957768-311E-1C4D-90C6-FA44A34506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2450" y="2600325"/>
            <a:ext cx="3624085" cy="31122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indent="-1793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06D9AAF-362C-2943-B562-B5DDA0ECEA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2451" y="1190507"/>
            <a:ext cx="9909949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sub-heading here, sub-heading to be no more than two lines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C96D4-8155-4AFE-8F2F-CE2C6A2631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D805D0E-609C-4704-9BF4-00C958869529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BA486C-6E78-4136-ACD3-554E0F80F53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1342" y="2615565"/>
            <a:ext cx="3624085" cy="31122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indent="-1793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822A53-0D6A-4FD2-A9C3-D4F95D8452E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80235" y="2615565"/>
            <a:ext cx="3624085" cy="31122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indent="-1793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3987D6-14E5-40AB-AEDC-5562B026B42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02450" y="1990725"/>
            <a:ext cx="3624085" cy="3714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SzPct val="80000"/>
              <a:buFont typeface="Wingdings 3" panose="05040102010807070707" pitchFamily="18" charset="2"/>
              <a:buNone/>
              <a:defRPr sz="14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FAA4C9-E042-43D5-99A4-EBB3DA05891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41342" y="2005965"/>
            <a:ext cx="3624085" cy="3714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SzPct val="80000"/>
              <a:buFont typeface="Wingdings 3" panose="05040102010807070707" pitchFamily="18" charset="2"/>
              <a:buNone/>
              <a:defRPr sz="14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FF1BDB3-01D1-4771-9406-340F7494299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80235" y="2005965"/>
            <a:ext cx="3624085" cy="3714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SzPct val="80000"/>
              <a:buFont typeface="Wingdings 3" panose="05040102010807070707" pitchFamily="18" charset="2"/>
              <a:buNone/>
              <a:defRPr sz="14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23888" indent="-1666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2pPr>
            <a:lvl3pPr marL="1074738" indent="-16033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3pPr>
            <a:lvl4pPr marL="1525588" indent="-153988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4pPr>
            <a:lvl5pPr marL="1971675" indent="-142875">
              <a:buSzPct val="80000"/>
              <a:buFont typeface="Wingdings 3" panose="05040102010807070707" pitchFamily="18" charset="2"/>
              <a:buChar char=""/>
              <a:defRPr sz="1200" b="0" i="0">
                <a:solidFill>
                  <a:schemeClr val="tx2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F08082-B1C8-4124-8015-37D8EAE68215}"/>
              </a:ext>
            </a:extLst>
          </p:cNvPr>
          <p:cNvCxnSpPr>
            <a:cxnSpLocks/>
          </p:cNvCxnSpPr>
          <p:nvPr userDrawn="1"/>
        </p:nvCxnSpPr>
        <p:spPr>
          <a:xfrm>
            <a:off x="402450" y="2485428"/>
            <a:ext cx="568959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96C621-6B50-415F-B12F-2F62D66E0720}"/>
              </a:ext>
            </a:extLst>
          </p:cNvPr>
          <p:cNvCxnSpPr>
            <a:cxnSpLocks/>
          </p:cNvCxnSpPr>
          <p:nvPr userDrawn="1"/>
        </p:nvCxnSpPr>
        <p:spPr>
          <a:xfrm>
            <a:off x="4232772" y="2485428"/>
            <a:ext cx="568959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43D38E-4418-4378-997B-438B3D84DD8E}"/>
              </a:ext>
            </a:extLst>
          </p:cNvPr>
          <p:cNvCxnSpPr>
            <a:cxnSpLocks/>
          </p:cNvCxnSpPr>
          <p:nvPr userDrawn="1"/>
        </p:nvCxnSpPr>
        <p:spPr>
          <a:xfrm>
            <a:off x="8080235" y="2485428"/>
            <a:ext cx="568959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B3E5E7-C345-4395-A5D0-65564A94C113}"/>
              </a:ext>
            </a:extLst>
          </p:cNvPr>
          <p:cNvCxnSpPr>
            <a:cxnSpLocks/>
          </p:cNvCxnSpPr>
          <p:nvPr userDrawn="1"/>
        </p:nvCxnSpPr>
        <p:spPr>
          <a:xfrm>
            <a:off x="402450" y="871823"/>
            <a:ext cx="568959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EBA9459-16E4-4AB6-8117-027ECE528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451" y="85095"/>
            <a:ext cx="9909950" cy="72309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to edit Master title style here. This can go over two lines and adjusts accordingly to one or two lines 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9746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CB0AC04-7F6A-8E48-8D83-4A00ECC5B6AB}"/>
              </a:ext>
            </a:extLst>
          </p:cNvPr>
          <p:cNvSpPr txBox="1"/>
          <p:nvPr userDrawn="1"/>
        </p:nvSpPr>
        <p:spPr>
          <a:xfrm>
            <a:off x="1001173" y="1273678"/>
            <a:ext cx="23576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6"/>
            <a:r>
              <a:rPr lang="en-US" sz="20000" b="0" i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20000" b="0" i="0">
              <a:solidFill>
                <a:schemeClr val="tx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6B76D-6C99-CA41-A9A5-BAFE375F36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5302" y="2732699"/>
            <a:ext cx="3819598" cy="23177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GB"/>
              <a:t>Click to edit statement slide, include statement key point or quote here over 3-4 lines.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61EEF-BA00-4B39-BEB7-9CDAE544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D805D0E-609C-4704-9BF4-00C95886952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1257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aerial view of a river&#10;&#10;Description automatically generated">
            <a:extLst>
              <a:ext uri="{FF2B5EF4-FFF2-40B4-BE49-F238E27FC236}">
                <a16:creationId xmlns:a16="http://schemas.microsoft.com/office/drawing/2014/main" id="{A591FDEE-7E5A-3BCB-6726-EBBF1C8F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758" b="22679"/>
          <a:stretch/>
        </p:blipFill>
        <p:spPr>
          <a:xfrm flipH="1">
            <a:off x="0" y="2900450"/>
            <a:ext cx="12192000" cy="305072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BF6803A-A462-C949-A265-2056F6A58D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88" y="1250945"/>
            <a:ext cx="5905244" cy="3323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60D146B-3F2F-5D40-8E17-BE461A5BDD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487" y="2401513"/>
            <a:ext cx="5905244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For more information,</a:t>
            </a:r>
            <a:br>
              <a:rPr lang="en-US"/>
            </a:br>
            <a:r>
              <a:rPr lang="en-US"/>
              <a:t>visit </a:t>
            </a:r>
            <a:r>
              <a:rPr lang="en-US" err="1"/>
              <a:t>www.nmg-consulting.com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DD8155E-A67E-8D43-8647-A52CEB3D10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87" y="6298484"/>
            <a:ext cx="1127114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spc="100" baseline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LONDON   ·   SINGAPORE   ·   SYDNEY   ·   TORONTO   ·   CAPE TOWN   ·   NEW YORK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382DB3-2EA1-4419-A0E0-489A9CC918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1159" y="405141"/>
            <a:ext cx="1578389" cy="50546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1FE4F0-937A-45A2-9FB3-2EDEAACFB5C6}"/>
              </a:ext>
            </a:extLst>
          </p:cNvPr>
          <p:cNvCxnSpPr>
            <a:cxnSpLocks/>
          </p:cNvCxnSpPr>
          <p:nvPr userDrawn="1"/>
        </p:nvCxnSpPr>
        <p:spPr>
          <a:xfrm>
            <a:off x="660488" y="1713651"/>
            <a:ext cx="568959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13461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B692286-268D-4A78-B23A-0FDF298CAB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3363341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501" imgH="502" progId="TCLayout.ActiveDocument.1">
                  <p:embed/>
                </p:oleObj>
              </mc:Choice>
              <mc:Fallback>
                <p:oleObj name="think-cell Slide" r:id="rId15" imgW="501" imgH="50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B692286-268D-4A78-B23A-0FDF298CAB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4761092C-CA8F-4931-8007-A27B532DC4E6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0" i="0" baseline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F8711F-E798-4B67-B22A-275EBB40A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52" y="470395"/>
            <a:ext cx="9909948" cy="33239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5A28C-A8C4-0144-BA57-0291600B648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0227" y="405141"/>
            <a:ext cx="899321" cy="28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717FF6-CF81-0F44-A1E1-27034965897D}"/>
              </a:ext>
            </a:extLst>
          </p:cNvPr>
          <p:cNvCxnSpPr>
            <a:cxnSpLocks/>
          </p:cNvCxnSpPr>
          <p:nvPr userDrawn="1"/>
        </p:nvCxnSpPr>
        <p:spPr>
          <a:xfrm>
            <a:off x="402452" y="2102074"/>
            <a:ext cx="0" cy="1"/>
          </a:xfrm>
          <a:prstGeom prst="line">
            <a:avLst/>
          </a:prstGeom>
          <a:noFill/>
          <a:ln w="6350" cap="flat" cmpd="sng" algn="ctr">
            <a:solidFill>
              <a:srgbClr val="00253D"/>
            </a:solidFill>
            <a:prstDash val="solid"/>
            <a:miter lim="800000"/>
          </a:ln>
          <a:effectLst/>
        </p:spPr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D56BA7-2E1A-45C5-9C01-31D19D027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472" y="6499263"/>
            <a:ext cx="4114800" cy="1988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AU"/>
              <a:t>This is the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0FB78A-D827-4952-B5D5-9EE8CF989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6348" y="6499263"/>
            <a:ext cx="2743200" cy="1988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fld id="{2D805D0E-609C-4704-9BF4-00C95886952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846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>
          <p15:clr>
            <a:srgbClr val="F26B43"/>
          </p15:clr>
        </p15:guide>
        <p15:guide id="2" pos="3840">
          <p15:clr>
            <a:srgbClr val="F26B43"/>
          </p15:clr>
        </p15:guide>
        <p15:guide id="3" pos="64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slideLayout" Target="../slideLayouts/slideLayout6.xml"/><Relationship Id="rId18" Type="http://schemas.openxmlformats.org/officeDocument/2006/relationships/oleObject" Target="../embeddings/oleObject10.bin"/><Relationship Id="rId26" Type="http://schemas.openxmlformats.org/officeDocument/2006/relationships/chart" Target="../charts/chart12.xml"/><Relationship Id="rId3" Type="http://schemas.openxmlformats.org/officeDocument/2006/relationships/tags" Target="../tags/tag116.xml"/><Relationship Id="rId21" Type="http://schemas.openxmlformats.org/officeDocument/2006/relationships/chart" Target="../charts/chart7.xml"/><Relationship Id="rId7" Type="http://schemas.openxmlformats.org/officeDocument/2006/relationships/tags" Target="../tags/tag120.xml"/><Relationship Id="rId12" Type="http://schemas.openxmlformats.org/officeDocument/2006/relationships/tags" Target="../tags/tag125.xml"/><Relationship Id="rId17" Type="http://schemas.openxmlformats.org/officeDocument/2006/relationships/chart" Target="../charts/chart5.xml"/><Relationship Id="rId25" Type="http://schemas.openxmlformats.org/officeDocument/2006/relationships/chart" Target="../charts/chart11.xml"/><Relationship Id="rId2" Type="http://schemas.openxmlformats.org/officeDocument/2006/relationships/tags" Target="../tags/tag115.xml"/><Relationship Id="rId16" Type="http://schemas.openxmlformats.org/officeDocument/2006/relationships/chart" Target="../charts/chart4.xml"/><Relationship Id="rId20" Type="http://schemas.openxmlformats.org/officeDocument/2006/relationships/chart" Target="../charts/chart6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tags" Target="../tags/tag124.xml"/><Relationship Id="rId24" Type="http://schemas.openxmlformats.org/officeDocument/2006/relationships/chart" Target="../charts/chart10.xml"/><Relationship Id="rId5" Type="http://schemas.openxmlformats.org/officeDocument/2006/relationships/tags" Target="../tags/tag118.xml"/><Relationship Id="rId15" Type="http://schemas.openxmlformats.org/officeDocument/2006/relationships/chart" Target="../charts/chart3.xml"/><Relationship Id="rId23" Type="http://schemas.openxmlformats.org/officeDocument/2006/relationships/chart" Target="../charts/chart9.xml"/><Relationship Id="rId28" Type="http://schemas.openxmlformats.org/officeDocument/2006/relationships/chart" Target="../charts/chart14.xml"/><Relationship Id="rId10" Type="http://schemas.openxmlformats.org/officeDocument/2006/relationships/tags" Target="../tags/tag123.xml"/><Relationship Id="rId19" Type="http://schemas.openxmlformats.org/officeDocument/2006/relationships/image" Target="../media/image5.emf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notesSlide" Target="../notesSlides/notesSlide2.xml"/><Relationship Id="rId22" Type="http://schemas.openxmlformats.org/officeDocument/2006/relationships/chart" Target="../charts/chart8.xml"/><Relationship Id="rId27" Type="http://schemas.openxmlformats.org/officeDocument/2006/relationships/chart" Target="../charts/char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karen.lau@nmg-group.com" TargetMode="External"/><Relationship Id="rId2" Type="http://schemas.openxmlformats.org/officeDocument/2006/relationships/hyperlink" Target="http://www.nmg-consulting.com/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hyperlink" Target="mailto:karen.lau@nmg-group.com" TargetMode="External"/><Relationship Id="rId18" Type="http://schemas.openxmlformats.org/officeDocument/2006/relationships/image" Target="../media/image18.png"/><Relationship Id="rId3" Type="http://schemas.openxmlformats.org/officeDocument/2006/relationships/oleObject" Target="../embeddings/oleObject2.bin"/><Relationship Id="rId21" Type="http://schemas.openxmlformats.org/officeDocument/2006/relationships/image" Target="../media/image21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1.svg"/><Relationship Id="rId19" Type="http://schemas.openxmlformats.org/officeDocument/2006/relationships/image" Target="../media/image19.svg"/><Relationship Id="rId4" Type="http://schemas.openxmlformats.org/officeDocument/2006/relationships/image" Target="../media/image5.emf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oleObject" Target="../embeddings/oleObject3.bin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26.emf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5.emf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oleObject" Target="../embeddings/oleObject4.bin"/><Relationship Id="rId11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31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.emf"/><Relationship Id="rId18" Type="http://schemas.openxmlformats.org/officeDocument/2006/relationships/image" Target="../media/image29.png"/><Relationship Id="rId3" Type="http://schemas.openxmlformats.org/officeDocument/2006/relationships/tags" Target="../tags/tag9.xml"/><Relationship Id="rId7" Type="http://schemas.openxmlformats.org/officeDocument/2006/relationships/image" Target="../media/image34.png"/><Relationship Id="rId12" Type="http://schemas.openxmlformats.org/officeDocument/2006/relationships/oleObject" Target="../embeddings/oleObject5.bin"/><Relationship Id="rId17" Type="http://schemas.microsoft.com/office/2007/relationships/hdphoto" Target="../media/hdphoto2.wdp"/><Relationship Id="rId2" Type="http://schemas.openxmlformats.org/officeDocument/2006/relationships/tags" Target="../tags/tag8.xml"/><Relationship Id="rId16" Type="http://schemas.openxmlformats.org/officeDocument/2006/relationships/image" Target="../media/image28.png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11" Type="http://schemas.openxmlformats.org/officeDocument/2006/relationships/image" Target="../media/image38.gif"/><Relationship Id="rId5" Type="http://schemas.openxmlformats.org/officeDocument/2006/relationships/slideLayout" Target="../slideLayouts/slideLayout6.xml"/><Relationship Id="rId15" Type="http://schemas.microsoft.com/office/2007/relationships/hdphoto" Target="../media/hdphoto1.wdp"/><Relationship Id="rId10" Type="http://schemas.openxmlformats.org/officeDocument/2006/relationships/image" Target="../media/image37.gif"/><Relationship Id="rId19" Type="http://schemas.microsoft.com/office/2007/relationships/hdphoto" Target="../media/hdphoto3.wdp"/><Relationship Id="rId4" Type="http://schemas.openxmlformats.org/officeDocument/2006/relationships/tags" Target="../tags/tag10.xml"/><Relationship Id="rId9" Type="http://schemas.openxmlformats.org/officeDocument/2006/relationships/image" Target="../media/image36.gif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oleObject" Target="../embeddings/oleObject6.bin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5.emf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37.xml"/><Relationship Id="rId21" Type="http://schemas.openxmlformats.org/officeDocument/2006/relationships/tags" Target="../tags/tag32.xml"/><Relationship Id="rId42" Type="http://schemas.openxmlformats.org/officeDocument/2006/relationships/tags" Target="../tags/tag53.xml"/><Relationship Id="rId47" Type="http://schemas.openxmlformats.org/officeDocument/2006/relationships/tags" Target="../tags/tag58.xml"/><Relationship Id="rId63" Type="http://schemas.openxmlformats.org/officeDocument/2006/relationships/tags" Target="../tags/tag74.xml"/><Relationship Id="rId68" Type="http://schemas.openxmlformats.org/officeDocument/2006/relationships/tags" Target="../tags/tag79.xml"/><Relationship Id="rId84" Type="http://schemas.openxmlformats.org/officeDocument/2006/relationships/tags" Target="../tags/tag95.xml"/><Relationship Id="rId89" Type="http://schemas.openxmlformats.org/officeDocument/2006/relationships/tags" Target="../tags/tag100.xml"/><Relationship Id="rId112" Type="http://schemas.microsoft.com/office/2007/relationships/hdphoto" Target="../media/hdphoto2.wdp"/><Relationship Id="rId16" Type="http://schemas.openxmlformats.org/officeDocument/2006/relationships/tags" Target="../tags/tag27.xml"/><Relationship Id="rId107" Type="http://schemas.openxmlformats.org/officeDocument/2006/relationships/image" Target="../media/image29.png"/><Relationship Id="rId11" Type="http://schemas.openxmlformats.org/officeDocument/2006/relationships/tags" Target="../tags/tag22.xml"/><Relationship Id="rId32" Type="http://schemas.openxmlformats.org/officeDocument/2006/relationships/tags" Target="../tags/tag43.xml"/><Relationship Id="rId37" Type="http://schemas.openxmlformats.org/officeDocument/2006/relationships/tags" Target="../tags/tag48.xml"/><Relationship Id="rId53" Type="http://schemas.openxmlformats.org/officeDocument/2006/relationships/tags" Target="../tags/tag64.xml"/><Relationship Id="rId58" Type="http://schemas.openxmlformats.org/officeDocument/2006/relationships/tags" Target="../tags/tag69.xml"/><Relationship Id="rId74" Type="http://schemas.openxmlformats.org/officeDocument/2006/relationships/tags" Target="../tags/tag85.xml"/><Relationship Id="rId79" Type="http://schemas.openxmlformats.org/officeDocument/2006/relationships/tags" Target="../tags/tag90.xml"/><Relationship Id="rId102" Type="http://schemas.openxmlformats.org/officeDocument/2006/relationships/notesSlide" Target="../notesSlides/notesSlide1.xml"/><Relationship Id="rId5" Type="http://schemas.openxmlformats.org/officeDocument/2006/relationships/tags" Target="../tags/tag16.xml"/><Relationship Id="rId90" Type="http://schemas.openxmlformats.org/officeDocument/2006/relationships/tags" Target="../tags/tag101.xml"/><Relationship Id="rId95" Type="http://schemas.openxmlformats.org/officeDocument/2006/relationships/tags" Target="../tags/tag106.xml"/><Relationship Id="rId22" Type="http://schemas.openxmlformats.org/officeDocument/2006/relationships/tags" Target="../tags/tag33.xml"/><Relationship Id="rId27" Type="http://schemas.openxmlformats.org/officeDocument/2006/relationships/tags" Target="../tags/tag38.xml"/><Relationship Id="rId43" Type="http://schemas.openxmlformats.org/officeDocument/2006/relationships/tags" Target="../tags/tag54.xml"/><Relationship Id="rId48" Type="http://schemas.openxmlformats.org/officeDocument/2006/relationships/tags" Target="../tags/tag59.xml"/><Relationship Id="rId64" Type="http://schemas.openxmlformats.org/officeDocument/2006/relationships/tags" Target="../tags/tag75.xml"/><Relationship Id="rId69" Type="http://schemas.openxmlformats.org/officeDocument/2006/relationships/tags" Target="../tags/tag80.xml"/><Relationship Id="rId80" Type="http://schemas.openxmlformats.org/officeDocument/2006/relationships/tags" Target="../tags/tag91.xml"/><Relationship Id="rId85" Type="http://schemas.openxmlformats.org/officeDocument/2006/relationships/tags" Target="../tags/tag96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33" Type="http://schemas.openxmlformats.org/officeDocument/2006/relationships/tags" Target="../tags/tag44.xml"/><Relationship Id="rId38" Type="http://schemas.openxmlformats.org/officeDocument/2006/relationships/tags" Target="../tags/tag49.xml"/><Relationship Id="rId59" Type="http://schemas.openxmlformats.org/officeDocument/2006/relationships/tags" Target="../tags/tag70.xml"/><Relationship Id="rId103" Type="http://schemas.openxmlformats.org/officeDocument/2006/relationships/oleObject" Target="../embeddings/oleObject7.bin"/><Relationship Id="rId108" Type="http://schemas.microsoft.com/office/2007/relationships/hdphoto" Target="../media/hdphoto3.wdp"/><Relationship Id="rId54" Type="http://schemas.openxmlformats.org/officeDocument/2006/relationships/tags" Target="../tags/tag65.xml"/><Relationship Id="rId70" Type="http://schemas.openxmlformats.org/officeDocument/2006/relationships/tags" Target="../tags/tag81.xml"/><Relationship Id="rId75" Type="http://schemas.openxmlformats.org/officeDocument/2006/relationships/tags" Target="../tags/tag86.xml"/><Relationship Id="rId91" Type="http://schemas.openxmlformats.org/officeDocument/2006/relationships/tags" Target="../tags/tag102.xml"/><Relationship Id="rId96" Type="http://schemas.openxmlformats.org/officeDocument/2006/relationships/tags" Target="../tags/tag107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5" Type="http://schemas.openxmlformats.org/officeDocument/2006/relationships/tags" Target="../tags/tag26.xml"/><Relationship Id="rId23" Type="http://schemas.openxmlformats.org/officeDocument/2006/relationships/tags" Target="../tags/tag34.xml"/><Relationship Id="rId28" Type="http://schemas.openxmlformats.org/officeDocument/2006/relationships/tags" Target="../tags/tag39.xml"/><Relationship Id="rId36" Type="http://schemas.openxmlformats.org/officeDocument/2006/relationships/tags" Target="../tags/tag47.xml"/><Relationship Id="rId49" Type="http://schemas.openxmlformats.org/officeDocument/2006/relationships/tags" Target="../tags/tag60.xml"/><Relationship Id="rId57" Type="http://schemas.openxmlformats.org/officeDocument/2006/relationships/tags" Target="../tags/tag68.xml"/><Relationship Id="rId106" Type="http://schemas.microsoft.com/office/2007/relationships/hdphoto" Target="../media/hdphoto1.wdp"/><Relationship Id="rId10" Type="http://schemas.openxmlformats.org/officeDocument/2006/relationships/tags" Target="../tags/tag21.xml"/><Relationship Id="rId31" Type="http://schemas.openxmlformats.org/officeDocument/2006/relationships/tags" Target="../tags/tag42.xml"/><Relationship Id="rId44" Type="http://schemas.openxmlformats.org/officeDocument/2006/relationships/tags" Target="../tags/tag55.xml"/><Relationship Id="rId52" Type="http://schemas.openxmlformats.org/officeDocument/2006/relationships/tags" Target="../tags/tag63.xml"/><Relationship Id="rId60" Type="http://schemas.openxmlformats.org/officeDocument/2006/relationships/tags" Target="../tags/tag71.xml"/><Relationship Id="rId65" Type="http://schemas.openxmlformats.org/officeDocument/2006/relationships/tags" Target="../tags/tag76.xml"/><Relationship Id="rId73" Type="http://schemas.openxmlformats.org/officeDocument/2006/relationships/tags" Target="../tags/tag84.xml"/><Relationship Id="rId78" Type="http://schemas.openxmlformats.org/officeDocument/2006/relationships/tags" Target="../tags/tag89.xml"/><Relationship Id="rId81" Type="http://schemas.openxmlformats.org/officeDocument/2006/relationships/tags" Target="../tags/tag92.xml"/><Relationship Id="rId86" Type="http://schemas.openxmlformats.org/officeDocument/2006/relationships/tags" Target="../tags/tag97.xml"/><Relationship Id="rId94" Type="http://schemas.openxmlformats.org/officeDocument/2006/relationships/tags" Target="../tags/tag105.xml"/><Relationship Id="rId99" Type="http://schemas.openxmlformats.org/officeDocument/2006/relationships/tags" Target="../tags/tag110.xml"/><Relationship Id="rId101" Type="http://schemas.openxmlformats.org/officeDocument/2006/relationships/slideLayout" Target="../slideLayouts/slideLayout5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39" Type="http://schemas.openxmlformats.org/officeDocument/2006/relationships/tags" Target="../tags/tag50.xml"/><Relationship Id="rId109" Type="http://schemas.openxmlformats.org/officeDocument/2006/relationships/chart" Target="../charts/chart1.xml"/><Relationship Id="rId34" Type="http://schemas.openxmlformats.org/officeDocument/2006/relationships/tags" Target="../tags/tag45.xml"/><Relationship Id="rId50" Type="http://schemas.openxmlformats.org/officeDocument/2006/relationships/tags" Target="../tags/tag61.xml"/><Relationship Id="rId55" Type="http://schemas.openxmlformats.org/officeDocument/2006/relationships/tags" Target="../tags/tag66.xml"/><Relationship Id="rId76" Type="http://schemas.openxmlformats.org/officeDocument/2006/relationships/tags" Target="../tags/tag87.xml"/><Relationship Id="rId97" Type="http://schemas.openxmlformats.org/officeDocument/2006/relationships/tags" Target="../tags/tag108.xml"/><Relationship Id="rId104" Type="http://schemas.openxmlformats.org/officeDocument/2006/relationships/image" Target="../media/image39.emf"/><Relationship Id="rId7" Type="http://schemas.openxmlformats.org/officeDocument/2006/relationships/tags" Target="../tags/tag18.xml"/><Relationship Id="rId71" Type="http://schemas.openxmlformats.org/officeDocument/2006/relationships/tags" Target="../tags/tag82.xml"/><Relationship Id="rId92" Type="http://schemas.openxmlformats.org/officeDocument/2006/relationships/tags" Target="../tags/tag103.xml"/><Relationship Id="rId2" Type="http://schemas.openxmlformats.org/officeDocument/2006/relationships/tags" Target="../tags/tag13.xml"/><Relationship Id="rId29" Type="http://schemas.openxmlformats.org/officeDocument/2006/relationships/tags" Target="../tags/tag40.xml"/><Relationship Id="rId24" Type="http://schemas.openxmlformats.org/officeDocument/2006/relationships/tags" Target="../tags/tag35.xml"/><Relationship Id="rId40" Type="http://schemas.openxmlformats.org/officeDocument/2006/relationships/tags" Target="../tags/tag51.xml"/><Relationship Id="rId45" Type="http://schemas.openxmlformats.org/officeDocument/2006/relationships/tags" Target="../tags/tag56.xml"/><Relationship Id="rId66" Type="http://schemas.openxmlformats.org/officeDocument/2006/relationships/tags" Target="../tags/tag77.xml"/><Relationship Id="rId87" Type="http://schemas.openxmlformats.org/officeDocument/2006/relationships/tags" Target="../tags/tag98.xml"/><Relationship Id="rId110" Type="http://schemas.openxmlformats.org/officeDocument/2006/relationships/chart" Target="../charts/chart2.xml"/><Relationship Id="rId61" Type="http://schemas.openxmlformats.org/officeDocument/2006/relationships/tags" Target="../tags/tag72.xml"/><Relationship Id="rId82" Type="http://schemas.openxmlformats.org/officeDocument/2006/relationships/tags" Target="../tags/tag93.xml"/><Relationship Id="rId19" Type="http://schemas.openxmlformats.org/officeDocument/2006/relationships/tags" Target="../tags/tag30.xml"/><Relationship Id="rId14" Type="http://schemas.openxmlformats.org/officeDocument/2006/relationships/tags" Target="../tags/tag25.xml"/><Relationship Id="rId30" Type="http://schemas.openxmlformats.org/officeDocument/2006/relationships/tags" Target="../tags/tag41.xml"/><Relationship Id="rId35" Type="http://schemas.openxmlformats.org/officeDocument/2006/relationships/tags" Target="../tags/tag46.xml"/><Relationship Id="rId56" Type="http://schemas.openxmlformats.org/officeDocument/2006/relationships/tags" Target="../tags/tag67.xml"/><Relationship Id="rId77" Type="http://schemas.openxmlformats.org/officeDocument/2006/relationships/tags" Target="../tags/tag88.xml"/><Relationship Id="rId100" Type="http://schemas.openxmlformats.org/officeDocument/2006/relationships/tags" Target="../tags/tag111.xml"/><Relationship Id="rId105" Type="http://schemas.openxmlformats.org/officeDocument/2006/relationships/image" Target="../media/image27.png"/><Relationship Id="rId8" Type="http://schemas.openxmlformats.org/officeDocument/2006/relationships/tags" Target="../tags/tag19.xml"/><Relationship Id="rId51" Type="http://schemas.openxmlformats.org/officeDocument/2006/relationships/tags" Target="../tags/tag62.xml"/><Relationship Id="rId72" Type="http://schemas.openxmlformats.org/officeDocument/2006/relationships/tags" Target="../tags/tag83.xml"/><Relationship Id="rId93" Type="http://schemas.openxmlformats.org/officeDocument/2006/relationships/tags" Target="../tags/tag104.xml"/><Relationship Id="rId98" Type="http://schemas.openxmlformats.org/officeDocument/2006/relationships/tags" Target="../tags/tag109.xml"/><Relationship Id="rId3" Type="http://schemas.openxmlformats.org/officeDocument/2006/relationships/tags" Target="../tags/tag14.xml"/><Relationship Id="rId25" Type="http://schemas.openxmlformats.org/officeDocument/2006/relationships/tags" Target="../tags/tag36.xml"/><Relationship Id="rId46" Type="http://schemas.openxmlformats.org/officeDocument/2006/relationships/tags" Target="../tags/tag57.xml"/><Relationship Id="rId67" Type="http://schemas.openxmlformats.org/officeDocument/2006/relationships/tags" Target="../tags/tag78.xml"/><Relationship Id="rId20" Type="http://schemas.openxmlformats.org/officeDocument/2006/relationships/tags" Target="../tags/tag31.xml"/><Relationship Id="rId41" Type="http://schemas.openxmlformats.org/officeDocument/2006/relationships/tags" Target="../tags/tag52.xml"/><Relationship Id="rId62" Type="http://schemas.openxmlformats.org/officeDocument/2006/relationships/tags" Target="../tags/tag73.xml"/><Relationship Id="rId83" Type="http://schemas.openxmlformats.org/officeDocument/2006/relationships/tags" Target="../tags/tag94.xml"/><Relationship Id="rId88" Type="http://schemas.openxmlformats.org/officeDocument/2006/relationships/tags" Target="../tags/tag99.xml"/><Relationship Id="rId11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oleObject" Target="../embeddings/oleObject8.bin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5.emf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5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28.png"/><Relationship Id="rId12" Type="http://schemas.openxmlformats.org/officeDocument/2006/relationships/image" Target="../media/image44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3.xml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27.png"/><Relationship Id="rId10" Type="http://schemas.openxmlformats.org/officeDocument/2006/relationships/image" Target="../media/image42.svg"/><Relationship Id="rId4" Type="http://schemas.openxmlformats.org/officeDocument/2006/relationships/image" Target="../media/image40.emf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56C4A7C-C811-1DF5-A7BF-06C70C12EB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July 2024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B403D6B-D401-6DD2-E0EC-6DF667317B2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60488" y="5596919"/>
            <a:ext cx="5937536" cy="254303"/>
          </a:xfrm>
        </p:spPr>
        <p:txBody>
          <a:bodyPr/>
          <a:lstStyle/>
          <a:p>
            <a:r>
              <a:rPr lang="en-CA" dirty="0"/>
              <a:t>For Brazil participants in our Global Asset Management Study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6410F41-9B83-F649-D1A8-791607B9B9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5150" y="4822522"/>
            <a:ext cx="3943476" cy="673403"/>
          </a:xfrm>
        </p:spPr>
        <p:txBody>
          <a:bodyPr/>
          <a:lstStyle/>
          <a:p>
            <a:r>
              <a:rPr lang="en-AU" sz="2400" dirty="0"/>
              <a:t>Insights Partner </a:t>
            </a:r>
            <a:r>
              <a:rPr lang="en-CA" sz="2400" dirty="0"/>
              <a:t>Report</a:t>
            </a:r>
            <a:endParaRPr lang="en-AU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57F6B-2BED-4ED4-98E7-3142B85E1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87" y="916787"/>
            <a:ext cx="8725560" cy="1931129"/>
          </a:xfrm>
        </p:spPr>
        <p:txBody>
          <a:bodyPr/>
          <a:lstStyle/>
          <a:p>
            <a:r>
              <a:rPr lang="en-US" dirty="0"/>
              <a:t>Global Asset Management Insights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0BB176-F3EE-7F52-B058-02F93A0B793B}"/>
              </a:ext>
            </a:extLst>
          </p:cNvPr>
          <p:cNvSpPr txBox="1"/>
          <p:nvPr/>
        </p:nvSpPr>
        <p:spPr>
          <a:xfrm>
            <a:off x="8200100" y="88490"/>
            <a:ext cx="3962401" cy="329178"/>
          </a:xfrm>
          <a:prstGeom prst="rect">
            <a:avLst/>
          </a:prstGeom>
        </p:spPr>
        <p:txBody>
          <a:bodyPr vert="horz" wrap="square" lIns="91440" tIns="36000" rIns="91440" bIns="45720" rtlCol="0" anchor="t">
            <a:noAutofit/>
          </a:bodyPr>
          <a:lstStyle/>
          <a:p>
            <a:pPr>
              <a:buClr>
                <a:srgbClr val="404040"/>
              </a:buClr>
              <a:buSzPct val="75000"/>
              <a:defRPr/>
            </a:pPr>
            <a:r>
              <a:rPr lang="en-CA" sz="1100" b="1" dirty="0">
                <a:solidFill>
                  <a:schemeClr val="bg1"/>
                </a:solidFill>
              </a:rPr>
              <a:t>Confidential – Not for distribution outside of your organization</a:t>
            </a:r>
          </a:p>
        </p:txBody>
      </p:sp>
    </p:spTree>
    <p:extLst>
      <p:ext uri="{BB962C8B-B14F-4D97-AF65-F5344CB8AC3E}">
        <p14:creationId xmlns:p14="http://schemas.microsoft.com/office/powerpoint/2010/main" val="174137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5" name="Chart 2244">
            <a:extLst>
              <a:ext uri="{FF2B5EF4-FFF2-40B4-BE49-F238E27FC236}">
                <a16:creationId xmlns:a16="http://schemas.microsoft.com/office/drawing/2014/main" id="{04672A90-E251-DF05-9F3E-BDCF8B3B8152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496092"/>
              </p:ext>
            </p:extLst>
          </p:nvPr>
        </p:nvGraphicFramePr>
        <p:xfrm>
          <a:off x="7429738" y="2967038"/>
          <a:ext cx="536575" cy="53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2250" name="Chart 2249">
            <a:extLst>
              <a:ext uri="{FF2B5EF4-FFF2-40B4-BE49-F238E27FC236}">
                <a16:creationId xmlns:a16="http://schemas.microsoft.com/office/drawing/2014/main" id="{E2B39F44-7E6B-96D7-7F22-6784C72B2F4B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58826468"/>
              </p:ext>
            </p:extLst>
          </p:nvPr>
        </p:nvGraphicFramePr>
        <p:xfrm>
          <a:off x="9431338" y="2967038"/>
          <a:ext cx="536575" cy="53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243" name="Chart 2242">
            <a:extLst>
              <a:ext uri="{FF2B5EF4-FFF2-40B4-BE49-F238E27FC236}">
                <a16:creationId xmlns:a16="http://schemas.microsoft.com/office/drawing/2014/main" id="{0263378F-51D4-B2CA-BF66-F7214CB9F162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44176757"/>
              </p:ext>
            </p:extLst>
          </p:nvPr>
        </p:nvGraphicFramePr>
        <p:xfrm>
          <a:off x="7429738" y="4697002"/>
          <a:ext cx="536575" cy="53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27D7055-0B35-46DC-9EC5-A0B0F7C0BBE8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2929915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51" imgH="351" progId="TCLayout.ActiveDocument.1">
                  <p:embed/>
                </p:oleObj>
              </mc:Choice>
              <mc:Fallback>
                <p:oleObj name="think-cell Slide" r:id="rId18" imgW="351" imgH="35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27D7055-0B35-46DC-9EC5-A0B0F7C0BB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1685829-8A24-4675-85B1-7ED522C7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51" y="85095"/>
            <a:ext cx="10379850" cy="723097"/>
          </a:xfrm>
        </p:spPr>
        <p:txBody>
          <a:bodyPr vert="horz"/>
          <a:lstStyle/>
          <a:p>
            <a:r>
              <a:rPr lang="en-CA" dirty="0"/>
              <a:t>Valor </a:t>
            </a:r>
            <a:r>
              <a:rPr lang="en-CA" dirty="0" err="1"/>
              <a:t>Economico</a:t>
            </a:r>
            <a:r>
              <a:rPr lang="en-CA" dirty="0"/>
              <a:t> and Pipeline Valor are the key digital investment information sources with financial advisers</a:t>
            </a:r>
            <a:endParaRPr lang="en-CA" sz="2400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B54536-F5EF-47B4-194A-4B6FE332A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8727" y="1030376"/>
            <a:ext cx="6014545" cy="166199"/>
          </a:xfrm>
        </p:spPr>
        <p:txBody>
          <a:bodyPr/>
          <a:lstStyle/>
          <a:p>
            <a:pPr algn="ctr"/>
            <a:r>
              <a:rPr lang="en-CA" sz="1200" b="1" dirty="0"/>
              <a:t>Regular digital sources for investments information (Financial adviser, Brazil, 2023)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C3C48-F4D5-4EE4-B84B-F285D1179E9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D805D0E-609C-4704-9BF4-00C958869529}" type="slidenum">
              <a:rPr lang="en-AU" smtClean="0"/>
              <a:pPr/>
              <a:t>10</a:t>
            </a:fld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B164A-DE50-03D8-CD33-6EF6F6AE325F}"/>
              </a:ext>
            </a:extLst>
          </p:cNvPr>
          <p:cNvSpPr txBox="1"/>
          <p:nvPr/>
        </p:nvSpPr>
        <p:spPr>
          <a:xfrm>
            <a:off x="5280520" y="1585737"/>
            <a:ext cx="1087438" cy="3683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200" b="1" dirty="0"/>
              <a:t>% Advisers</a:t>
            </a:r>
            <a:endParaRPr lang="en-CA" sz="1200" b="1" dirty="0" err="1"/>
          </a:p>
        </p:txBody>
      </p:sp>
      <p:graphicFrame>
        <p:nvGraphicFramePr>
          <p:cNvPr id="2246" name="Chart 2245">
            <a:extLst>
              <a:ext uri="{FF2B5EF4-FFF2-40B4-BE49-F238E27FC236}">
                <a16:creationId xmlns:a16="http://schemas.microsoft.com/office/drawing/2014/main" id="{8F7218ED-C727-578F-A48F-4657544EA228}"/>
              </a:ext>
            </a:extLst>
          </p:cNvPr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214618314"/>
              </p:ext>
            </p:extLst>
          </p:nvPr>
        </p:nvGraphicFramePr>
        <p:xfrm>
          <a:off x="7429738" y="2097088"/>
          <a:ext cx="536575" cy="53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2081" name="TextBox 2080">
            <a:extLst>
              <a:ext uri="{FF2B5EF4-FFF2-40B4-BE49-F238E27FC236}">
                <a16:creationId xmlns:a16="http://schemas.microsoft.com/office/drawing/2014/main" id="{70294257-B9EE-D3B2-0177-493DAB5F8735}"/>
              </a:ext>
            </a:extLst>
          </p:cNvPr>
          <p:cNvSpPr txBox="1"/>
          <p:nvPr/>
        </p:nvSpPr>
        <p:spPr>
          <a:xfrm>
            <a:off x="6910466" y="1585737"/>
            <a:ext cx="1575118" cy="3683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200" b="1" dirty="0"/>
              <a:t>Do you access this source via a mobile app?</a:t>
            </a:r>
            <a:endParaRPr lang="en-CA" sz="1200" b="1" dirty="0" err="1"/>
          </a:p>
        </p:txBody>
      </p:sp>
      <p:sp>
        <p:nvSpPr>
          <p:cNvPr id="2153" name="TextBox 2152">
            <a:extLst>
              <a:ext uri="{FF2B5EF4-FFF2-40B4-BE49-F238E27FC236}">
                <a16:creationId xmlns:a16="http://schemas.microsoft.com/office/drawing/2014/main" id="{D9736F11-A1D5-EEA4-E079-A88C7A33BA60}"/>
              </a:ext>
            </a:extLst>
          </p:cNvPr>
          <p:cNvSpPr txBox="1"/>
          <p:nvPr/>
        </p:nvSpPr>
        <p:spPr>
          <a:xfrm>
            <a:off x="9048750" y="1585737"/>
            <a:ext cx="1301750" cy="3683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200" b="1" dirty="0"/>
              <a:t>Do you pay for this subscription?</a:t>
            </a:r>
            <a:endParaRPr lang="en-CA" sz="1200" b="1" dirty="0" err="1"/>
          </a:p>
        </p:txBody>
      </p:sp>
      <p:graphicFrame>
        <p:nvGraphicFramePr>
          <p:cNvPr id="2249" name="Chart 2248">
            <a:extLst>
              <a:ext uri="{FF2B5EF4-FFF2-40B4-BE49-F238E27FC236}">
                <a16:creationId xmlns:a16="http://schemas.microsoft.com/office/drawing/2014/main" id="{69880AC4-1815-8702-C14E-A05AB2B24F5C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338527674"/>
              </p:ext>
            </p:extLst>
          </p:nvPr>
        </p:nvGraphicFramePr>
        <p:xfrm>
          <a:off x="9431338" y="3827463"/>
          <a:ext cx="536575" cy="53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251" name="Chart 2250">
            <a:extLst>
              <a:ext uri="{FF2B5EF4-FFF2-40B4-BE49-F238E27FC236}">
                <a16:creationId xmlns:a16="http://schemas.microsoft.com/office/drawing/2014/main" id="{35D2D789-ECBF-7A4F-F455-71A97DC2E16B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116180638"/>
              </p:ext>
            </p:extLst>
          </p:nvPr>
        </p:nvGraphicFramePr>
        <p:xfrm>
          <a:off x="9431338" y="2097088"/>
          <a:ext cx="536575" cy="53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2294" name="TextBox 2293">
            <a:extLst>
              <a:ext uri="{FF2B5EF4-FFF2-40B4-BE49-F238E27FC236}">
                <a16:creationId xmlns:a16="http://schemas.microsoft.com/office/drawing/2014/main" id="{1253A234-26BB-08F4-2AF4-AC4AB92F8D17}"/>
              </a:ext>
            </a:extLst>
          </p:cNvPr>
          <p:cNvSpPr txBox="1"/>
          <p:nvPr/>
        </p:nvSpPr>
        <p:spPr>
          <a:xfrm>
            <a:off x="3372765" y="1585737"/>
            <a:ext cx="1087438" cy="3683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200" b="1" dirty="0"/>
              <a:t>Source</a:t>
            </a:r>
            <a:endParaRPr lang="en-CA" sz="1200" b="1" dirty="0" err="1"/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11E7D023-489B-CE7B-F1F7-E153584B096F}"/>
              </a:ext>
            </a:extLst>
          </p:cNvPr>
          <p:cNvGraphicFramePr/>
          <p:nvPr/>
        </p:nvGraphicFramePr>
        <p:xfrm>
          <a:off x="5244008" y="1919292"/>
          <a:ext cx="1160463" cy="4325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42547B46-CAA9-551B-8686-466107D582D0}"/>
              </a:ext>
            </a:extLst>
          </p:cNvPr>
          <p:cNvSpPr txBox="1">
            <a:spLocks/>
          </p:cNvSpPr>
          <p:nvPr/>
        </p:nvSpPr>
        <p:spPr>
          <a:xfrm>
            <a:off x="347472" y="6497214"/>
            <a:ext cx="9737054" cy="36933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Calibri (Body)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Note: 	1. % Advisers shows the # of citations for the respective source out of the number of respondents responded with a source</a:t>
            </a:r>
          </a:p>
          <a:p>
            <a:r>
              <a:rPr lang="en-GB" dirty="0"/>
              <a:t>                  2. Shaded portion of the pie chart represents the number of respondents who answered “yes”, out of all respondents who provided an answer to the question</a:t>
            </a:r>
            <a:endParaRPr lang="en-S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4DE2A-5371-AEB5-5A2F-6FCBB901ACF3}"/>
              </a:ext>
            </a:extLst>
          </p:cNvPr>
          <p:cNvSpPr txBox="1"/>
          <p:nvPr/>
        </p:nvSpPr>
        <p:spPr>
          <a:xfrm>
            <a:off x="3211205" y="2165350"/>
            <a:ext cx="1410559" cy="40005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200" dirty="0"/>
              <a:t>V</a:t>
            </a:r>
            <a:r>
              <a:rPr lang="en-CA" sz="1200" dirty="0" err="1"/>
              <a:t>alor</a:t>
            </a:r>
            <a:r>
              <a:rPr lang="en-CA" sz="1200" dirty="0"/>
              <a:t> </a:t>
            </a:r>
            <a:r>
              <a:rPr lang="en-CA" sz="1200" dirty="0" err="1"/>
              <a:t>Economico</a:t>
            </a:r>
            <a:endParaRPr lang="en-CA" sz="1200" dirty="0"/>
          </a:p>
        </p:txBody>
      </p:sp>
      <p:sp>
        <p:nvSpPr>
          <p:cNvPr id="2260" name="TextBox 2259">
            <a:extLst>
              <a:ext uri="{FF2B5EF4-FFF2-40B4-BE49-F238E27FC236}">
                <a16:creationId xmlns:a16="http://schemas.microsoft.com/office/drawing/2014/main" id="{18A072DC-41CF-3C79-EB28-9B87ADF08B46}"/>
              </a:ext>
            </a:extLst>
          </p:cNvPr>
          <p:cNvSpPr txBox="1"/>
          <p:nvPr/>
        </p:nvSpPr>
        <p:spPr>
          <a:xfrm>
            <a:off x="2325800" y="2234014"/>
            <a:ext cx="353153" cy="26272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CA" sz="1200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E9176-CDB8-FAC4-E2B1-71B2CA35E05B}"/>
              </a:ext>
            </a:extLst>
          </p:cNvPr>
          <p:cNvSpPr txBox="1"/>
          <p:nvPr/>
        </p:nvSpPr>
        <p:spPr>
          <a:xfrm>
            <a:off x="3211205" y="3035300"/>
            <a:ext cx="1410559" cy="40005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200" dirty="0"/>
              <a:t>Pipeline Valor</a:t>
            </a:r>
            <a:endParaRPr lang="en-CA" sz="1200" dirty="0"/>
          </a:p>
        </p:txBody>
      </p:sp>
      <p:sp>
        <p:nvSpPr>
          <p:cNvPr id="2261" name="TextBox 2260">
            <a:extLst>
              <a:ext uri="{FF2B5EF4-FFF2-40B4-BE49-F238E27FC236}">
                <a16:creationId xmlns:a16="http://schemas.microsoft.com/office/drawing/2014/main" id="{427705A4-C7AB-4BCB-A491-2D1F662EFC57}"/>
              </a:ext>
            </a:extLst>
          </p:cNvPr>
          <p:cNvSpPr txBox="1"/>
          <p:nvPr/>
        </p:nvSpPr>
        <p:spPr>
          <a:xfrm>
            <a:off x="2325800" y="3103964"/>
            <a:ext cx="353153" cy="26272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CA" sz="12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DBD7BA-B757-40D8-3A8A-D85BDBA8A7D9}"/>
              </a:ext>
            </a:extLst>
          </p:cNvPr>
          <p:cNvSpPr txBox="1"/>
          <p:nvPr/>
        </p:nvSpPr>
        <p:spPr>
          <a:xfrm>
            <a:off x="3211205" y="3895725"/>
            <a:ext cx="1410559" cy="40005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200" dirty="0"/>
              <a:t>XP </a:t>
            </a:r>
            <a:r>
              <a:rPr lang="en-US" sz="1200" dirty="0" err="1"/>
              <a:t>Investimentos</a:t>
            </a:r>
            <a:endParaRPr lang="en-CA" sz="1200" dirty="0"/>
          </a:p>
        </p:txBody>
      </p:sp>
      <p:sp>
        <p:nvSpPr>
          <p:cNvPr id="2262" name="TextBox 2261">
            <a:extLst>
              <a:ext uri="{FF2B5EF4-FFF2-40B4-BE49-F238E27FC236}">
                <a16:creationId xmlns:a16="http://schemas.microsoft.com/office/drawing/2014/main" id="{17DE541E-B3F3-4093-3FF9-469C6D3AB1F2}"/>
              </a:ext>
            </a:extLst>
          </p:cNvPr>
          <p:cNvSpPr txBox="1"/>
          <p:nvPr/>
        </p:nvSpPr>
        <p:spPr>
          <a:xfrm>
            <a:off x="2325800" y="3964389"/>
            <a:ext cx="353153" cy="26272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200" dirty="0"/>
              <a:t>3</a:t>
            </a:r>
            <a:endParaRPr lang="en-CA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9CA647-ED98-9750-6296-6243D889066F}"/>
              </a:ext>
            </a:extLst>
          </p:cNvPr>
          <p:cNvSpPr txBox="1"/>
          <p:nvPr/>
        </p:nvSpPr>
        <p:spPr>
          <a:xfrm>
            <a:off x="3211204" y="4756150"/>
            <a:ext cx="1410560" cy="40005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200" dirty="0" err="1"/>
              <a:t>InfoMoney</a:t>
            </a:r>
            <a:endParaRPr lang="en-CA" sz="1200" dirty="0"/>
          </a:p>
        </p:txBody>
      </p:sp>
      <p:sp>
        <p:nvSpPr>
          <p:cNvPr id="2263" name="TextBox 2262">
            <a:extLst>
              <a:ext uri="{FF2B5EF4-FFF2-40B4-BE49-F238E27FC236}">
                <a16:creationId xmlns:a16="http://schemas.microsoft.com/office/drawing/2014/main" id="{6CA018B5-4C64-D5EF-5301-E27F05C93AF5}"/>
              </a:ext>
            </a:extLst>
          </p:cNvPr>
          <p:cNvSpPr txBox="1"/>
          <p:nvPr/>
        </p:nvSpPr>
        <p:spPr>
          <a:xfrm>
            <a:off x="2325800" y="4824020"/>
            <a:ext cx="353153" cy="26431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200" dirty="0"/>
              <a:t>3</a:t>
            </a:r>
            <a:endParaRPr lang="en-CA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F6469C-9298-D8FB-04BA-5A92BADE1B7C}"/>
              </a:ext>
            </a:extLst>
          </p:cNvPr>
          <p:cNvSpPr txBox="1"/>
          <p:nvPr/>
        </p:nvSpPr>
        <p:spPr>
          <a:xfrm>
            <a:off x="3211204" y="5603875"/>
            <a:ext cx="1410561" cy="40005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200" dirty="0"/>
              <a:t>Bloomberg</a:t>
            </a:r>
            <a:endParaRPr lang="en-CA" sz="1200" dirty="0"/>
          </a:p>
        </p:txBody>
      </p:sp>
      <p:sp>
        <p:nvSpPr>
          <p:cNvPr id="2264" name="TextBox 2263">
            <a:extLst>
              <a:ext uri="{FF2B5EF4-FFF2-40B4-BE49-F238E27FC236}">
                <a16:creationId xmlns:a16="http://schemas.microsoft.com/office/drawing/2014/main" id="{5CBB33CC-9E7A-68A6-69F8-02D61F950130}"/>
              </a:ext>
            </a:extLst>
          </p:cNvPr>
          <p:cNvSpPr txBox="1"/>
          <p:nvPr/>
        </p:nvSpPr>
        <p:spPr>
          <a:xfrm>
            <a:off x="2325800" y="5671744"/>
            <a:ext cx="353153" cy="26431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200" dirty="0"/>
              <a:t>5</a:t>
            </a:r>
            <a:endParaRPr lang="en-CA" sz="1200" dirty="0"/>
          </a:p>
        </p:txBody>
      </p:sp>
      <p:sp>
        <p:nvSpPr>
          <p:cNvPr id="2270" name="TextBox 2269">
            <a:extLst>
              <a:ext uri="{FF2B5EF4-FFF2-40B4-BE49-F238E27FC236}">
                <a16:creationId xmlns:a16="http://schemas.microsoft.com/office/drawing/2014/main" id="{8BD46436-1F9F-E7C1-4FCF-B0578E88CE22}"/>
              </a:ext>
            </a:extLst>
          </p:cNvPr>
          <p:cNvSpPr txBox="1"/>
          <p:nvPr/>
        </p:nvSpPr>
        <p:spPr>
          <a:xfrm>
            <a:off x="1958657" y="1585737"/>
            <a:ext cx="1087438" cy="3683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200" b="1" dirty="0"/>
              <a:t>Rank</a:t>
            </a:r>
            <a:endParaRPr lang="en-CA" sz="1200" b="1" dirty="0" err="1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265E83A-3837-2D90-CC69-A2ACCA5ADCDB}"/>
              </a:ext>
            </a:extLst>
          </p:cNvPr>
          <p:cNvGraphicFramePr/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4217937061"/>
              </p:ext>
            </p:extLst>
          </p:nvPr>
        </p:nvGraphicFramePr>
        <p:xfrm>
          <a:off x="5244008" y="1919292"/>
          <a:ext cx="1160463" cy="4325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C701663-9769-C3E8-C396-4356C115B60D}"/>
              </a:ext>
            </a:extLst>
          </p:cNvPr>
          <p:cNvGraphicFramePr/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505728720"/>
              </p:ext>
            </p:extLst>
          </p:nvPr>
        </p:nvGraphicFramePr>
        <p:xfrm>
          <a:off x="7429738" y="5532756"/>
          <a:ext cx="536575" cy="53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0C694DD-AC35-ADC6-D3ED-B47045666356}"/>
              </a:ext>
            </a:extLst>
          </p:cNvPr>
          <p:cNvGraphicFramePr/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050440063"/>
              </p:ext>
            </p:extLst>
          </p:nvPr>
        </p:nvGraphicFramePr>
        <p:xfrm>
          <a:off x="7429737" y="3827462"/>
          <a:ext cx="536575" cy="53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2DC2C0B7-9E39-D5FD-B8A1-ABF9A81CA09C}"/>
              </a:ext>
            </a:extLst>
          </p:cNvPr>
          <p:cNvGraphicFramePr/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211110526"/>
              </p:ext>
            </p:extLst>
          </p:nvPr>
        </p:nvGraphicFramePr>
        <p:xfrm>
          <a:off x="9431338" y="4697002"/>
          <a:ext cx="536575" cy="53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2FA72083-7282-272E-EEA4-073F4ACE1786}"/>
              </a:ext>
            </a:extLst>
          </p:cNvPr>
          <p:cNvGraphicFramePr/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59413055"/>
              </p:ext>
            </p:extLst>
          </p:nvPr>
        </p:nvGraphicFramePr>
        <p:xfrm>
          <a:off x="9431338" y="5532756"/>
          <a:ext cx="536575" cy="53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</p:spTree>
    <p:extLst>
      <p:ext uri="{BB962C8B-B14F-4D97-AF65-F5344CB8AC3E}">
        <p14:creationId xmlns:p14="http://schemas.microsoft.com/office/powerpoint/2010/main" val="505979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E90582-2335-4E27-82AA-105C8A31C5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Thank you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390E03B-8AD9-42E6-AB3D-77660282C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86" y="2401513"/>
            <a:ext cx="10053233" cy="332399"/>
          </a:xfrm>
        </p:spPr>
        <p:txBody>
          <a:bodyPr/>
          <a:lstStyle/>
          <a:p>
            <a:r>
              <a:rPr lang="en-US" dirty="0"/>
              <a:t>For more information about NMG, visit </a:t>
            </a:r>
            <a:r>
              <a:rPr lang="en-US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www.nmg-consulting.com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/>
              <a:t>For more insights or further information on our Global Asset Management Study, please contact Karen Lau at </a:t>
            </a:r>
            <a:r>
              <a:rPr lang="en-US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karen.lau@nmg-group.com</a:t>
            </a:r>
            <a:r>
              <a:rPr lang="en-US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50E4250-DFEF-4EF8-B3D3-62E93908E2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LONDON   ·   SINGAPORE   ·   SYDNEY   ·   TORONTO   ·   CAPE TOWN   ·   NEW YORK</a:t>
            </a:r>
          </a:p>
        </p:txBody>
      </p:sp>
    </p:spTree>
    <p:extLst>
      <p:ext uri="{BB962C8B-B14F-4D97-AF65-F5344CB8AC3E}">
        <p14:creationId xmlns:p14="http://schemas.microsoft.com/office/powerpoint/2010/main" val="3713518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8057D57-2D98-41C7-A524-6FF7FB11F8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98848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1" imgH="351" progId="TCLayout.ActiveDocument.1">
                  <p:embed/>
                </p:oleObj>
              </mc:Choice>
              <mc:Fallback>
                <p:oleObj name="think-cell Slide" r:id="rId3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8057D57-2D98-41C7-A524-6FF7FB11F8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9492A12-1B61-419A-942C-A7C43873C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Introduction, an independent global perspective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428DF-F1E8-44B3-B57C-8BC16F7645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D805D0E-609C-4704-9BF4-00C958869529}" type="slidenum">
              <a:rPr lang="en-AU" smtClean="0"/>
              <a:pPr/>
              <a:t>2</a:t>
            </a:fld>
            <a:endParaRPr lang="en-AU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6C70AF-201D-1414-2A20-FC7489960B7B}"/>
              </a:ext>
            </a:extLst>
          </p:cNvPr>
          <p:cNvGrpSpPr/>
          <p:nvPr/>
        </p:nvGrpSpPr>
        <p:grpSpPr>
          <a:xfrm>
            <a:off x="6337328" y="4632487"/>
            <a:ext cx="4947641" cy="775874"/>
            <a:chOff x="6337328" y="5155721"/>
            <a:chExt cx="4947641" cy="77587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A151131-0F8A-8F7F-C07C-A4B311573E7B}"/>
                </a:ext>
              </a:extLst>
            </p:cNvPr>
            <p:cNvSpPr/>
            <p:nvPr/>
          </p:nvSpPr>
          <p:spPr>
            <a:xfrm>
              <a:off x="6760796" y="5223049"/>
              <a:ext cx="1022851" cy="641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solidFill>
                    <a:srgbClr val="193A59"/>
                  </a:solidFill>
                </a:rPr>
                <a:t>Key challenges</a:t>
              </a:r>
              <a:endParaRPr lang="en-CA" sz="1200" b="1" dirty="0">
                <a:solidFill>
                  <a:srgbClr val="193A59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6061216-7463-C2EE-019D-0B42A61A596D}"/>
                </a:ext>
              </a:extLst>
            </p:cNvPr>
            <p:cNvSpPr/>
            <p:nvPr/>
          </p:nvSpPr>
          <p:spPr>
            <a:xfrm>
              <a:off x="7890115" y="5155721"/>
              <a:ext cx="3394854" cy="7758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Growth and performance are leading concerns among all audiences. Competition and client acquisition are top of mind with retail audiences</a:t>
              </a:r>
              <a:endParaRPr lang="en-CA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C2D7658-8124-0AB7-662D-D7E8B8B35E89}"/>
                </a:ext>
              </a:extLst>
            </p:cNvPr>
            <p:cNvCxnSpPr>
              <a:cxnSpLocks/>
            </p:cNvCxnSpPr>
            <p:nvPr/>
          </p:nvCxnSpPr>
          <p:spPr>
            <a:xfrm>
              <a:off x="7783647" y="5208912"/>
              <a:ext cx="0" cy="669493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Graphic 49" descr="Playbook outline">
              <a:extLst>
                <a:ext uri="{FF2B5EF4-FFF2-40B4-BE49-F238E27FC236}">
                  <a16:creationId xmlns:a16="http://schemas.microsoft.com/office/drawing/2014/main" id="{95B0FFD3-DDC3-F383-EF09-192A3F9C0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7328" y="5315058"/>
              <a:ext cx="457200" cy="4572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1A44C29-2A08-2E18-6A7B-6D4ABA400CE1}"/>
              </a:ext>
            </a:extLst>
          </p:cNvPr>
          <p:cNvGrpSpPr/>
          <p:nvPr/>
        </p:nvGrpSpPr>
        <p:grpSpPr>
          <a:xfrm>
            <a:off x="6337292" y="2099728"/>
            <a:ext cx="4947677" cy="775874"/>
            <a:chOff x="6337292" y="2280820"/>
            <a:chExt cx="4947677" cy="7758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A34FD4-C5CA-FEAE-4961-DD439FC8F442}"/>
                </a:ext>
              </a:extLst>
            </p:cNvPr>
            <p:cNvSpPr/>
            <p:nvPr/>
          </p:nvSpPr>
          <p:spPr>
            <a:xfrm>
              <a:off x="7890115" y="2280820"/>
              <a:ext cx="3394854" cy="7758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 err="1">
                  <a:solidFill>
                    <a:schemeClr val="tx1"/>
                  </a:solidFill>
                </a:rPr>
                <a:t>Itau</a:t>
              </a:r>
              <a:r>
                <a:rPr lang="en-US" sz="1200" dirty="0">
                  <a:solidFill>
                    <a:schemeClr val="tx1"/>
                  </a:solidFill>
                </a:rPr>
                <a:t> AM (</a:t>
              </a:r>
              <a:r>
                <a:rPr lang="en-US" sz="1200" dirty="0" err="1">
                  <a:solidFill>
                    <a:schemeClr val="tx1"/>
                  </a:solidFill>
                </a:rPr>
                <a:t>Itau</a:t>
              </a:r>
              <a:r>
                <a:rPr lang="en-US" sz="1200" dirty="0">
                  <a:solidFill>
                    <a:schemeClr val="tx1"/>
                  </a:solidFill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</a:rPr>
                <a:t>Unibanco</a:t>
              </a:r>
              <a:r>
                <a:rPr lang="en-US" sz="1200" dirty="0">
                  <a:solidFill>
                    <a:schemeClr val="tx1"/>
                  </a:solidFill>
                </a:rPr>
                <a:t>) ranked 1</a:t>
              </a:r>
              <a:r>
                <a:rPr lang="en-US" sz="1200" baseline="30000" dirty="0">
                  <a:solidFill>
                    <a:schemeClr val="tx1"/>
                  </a:solidFill>
                </a:rPr>
                <a:t>st</a:t>
              </a:r>
              <a:r>
                <a:rPr lang="en-US" sz="1200" dirty="0">
                  <a:solidFill>
                    <a:schemeClr val="tx1"/>
                  </a:solidFill>
                </a:rPr>
                <a:t> amongst institutional audiences and XP </a:t>
              </a:r>
              <a:r>
                <a:rPr lang="en-US" sz="1200" dirty="0" err="1">
                  <a:solidFill>
                    <a:schemeClr val="tx1"/>
                  </a:solidFill>
                </a:rPr>
                <a:t>Investimentos</a:t>
              </a:r>
              <a:r>
                <a:rPr lang="en-US" sz="1200" dirty="0">
                  <a:solidFill>
                    <a:schemeClr val="tx1"/>
                  </a:solidFill>
                </a:rPr>
                <a:t> ranked 1</a:t>
              </a:r>
              <a:r>
                <a:rPr lang="en-US" sz="1200" baseline="30000" dirty="0">
                  <a:solidFill>
                    <a:schemeClr val="tx1"/>
                  </a:solidFill>
                </a:rPr>
                <a:t>st</a:t>
              </a:r>
              <a:r>
                <a:rPr lang="en-US" sz="1200" dirty="0">
                  <a:solidFill>
                    <a:schemeClr val="tx1"/>
                  </a:solidFill>
                </a:rPr>
                <a:t> with wholesale fund buyers on NMG’s unprompted brand ranking</a:t>
              </a:r>
              <a:endParaRPr lang="en-CA" sz="12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D5A369-9C06-1A94-1B82-27F1FEF82C11}"/>
                </a:ext>
              </a:extLst>
            </p:cNvPr>
            <p:cNvSpPr/>
            <p:nvPr/>
          </p:nvSpPr>
          <p:spPr>
            <a:xfrm>
              <a:off x="6760796" y="2348148"/>
              <a:ext cx="1022851" cy="641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solidFill>
                    <a:srgbClr val="193A59"/>
                  </a:solidFill>
                </a:rPr>
                <a:t>Manager performance</a:t>
              </a:r>
              <a:endParaRPr lang="en-CA" sz="1200" b="1" dirty="0">
                <a:solidFill>
                  <a:srgbClr val="193A59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FCA4204-9B22-A88C-FC16-E89938833D56}"/>
                </a:ext>
              </a:extLst>
            </p:cNvPr>
            <p:cNvCxnSpPr>
              <a:cxnSpLocks/>
            </p:cNvCxnSpPr>
            <p:nvPr/>
          </p:nvCxnSpPr>
          <p:spPr>
            <a:xfrm>
              <a:off x="7783647" y="2334011"/>
              <a:ext cx="0" cy="669493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Graphic 63" descr="Priorities outline">
              <a:extLst>
                <a:ext uri="{FF2B5EF4-FFF2-40B4-BE49-F238E27FC236}">
                  <a16:creationId xmlns:a16="http://schemas.microsoft.com/office/drawing/2014/main" id="{051D5C06-8F84-7F06-7779-6E4E57504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37292" y="2468083"/>
              <a:ext cx="426575" cy="42657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17C2991-FE57-15F4-40F7-FFC75A924F19}"/>
              </a:ext>
            </a:extLst>
          </p:cNvPr>
          <p:cNvGrpSpPr/>
          <p:nvPr/>
        </p:nvGrpSpPr>
        <p:grpSpPr>
          <a:xfrm>
            <a:off x="6378294" y="5476739"/>
            <a:ext cx="4906675" cy="775874"/>
            <a:chOff x="6378294" y="5476739"/>
            <a:chExt cx="4906675" cy="775874"/>
          </a:xfrm>
        </p:grpSpPr>
        <p:pic>
          <p:nvPicPr>
            <p:cNvPr id="53" name="Graphic 52" descr="Research outline">
              <a:extLst>
                <a:ext uri="{FF2B5EF4-FFF2-40B4-BE49-F238E27FC236}">
                  <a16:creationId xmlns:a16="http://schemas.microsoft.com/office/drawing/2014/main" id="{F04DCB1D-6AF3-563D-9CE9-74600E9DC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78294" y="5670779"/>
              <a:ext cx="387795" cy="387795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75B3474-9FB8-BFAA-E6F3-F3D26C747E4D}"/>
                </a:ext>
              </a:extLst>
            </p:cNvPr>
            <p:cNvGrpSpPr/>
            <p:nvPr/>
          </p:nvGrpSpPr>
          <p:grpSpPr>
            <a:xfrm>
              <a:off x="6760796" y="5476739"/>
              <a:ext cx="4524173" cy="775874"/>
              <a:chOff x="6760796" y="5155721"/>
              <a:chExt cx="4524173" cy="775874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E8876FB-9F3A-6152-06E4-E092AB371164}"/>
                  </a:ext>
                </a:extLst>
              </p:cNvPr>
              <p:cNvSpPr/>
              <p:nvPr/>
            </p:nvSpPr>
            <p:spPr>
              <a:xfrm>
                <a:off x="6760796" y="5223049"/>
                <a:ext cx="1022851" cy="6412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solidFill>
                      <a:schemeClr val="accent1"/>
                    </a:solidFill>
                  </a:rPr>
                  <a:t>Value added support</a:t>
                </a:r>
                <a:endParaRPr lang="en-CA" sz="12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88D65A5-04B0-B564-AFFA-2508B4695C98}"/>
                  </a:ext>
                </a:extLst>
              </p:cNvPr>
              <p:cNvSpPr/>
              <p:nvPr/>
            </p:nvSpPr>
            <p:spPr>
              <a:xfrm>
                <a:off x="7890115" y="5155721"/>
                <a:ext cx="3394854" cy="7758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Portfolio commentary, business partnership and market commentary offer the greatest value-added support for institutional and wholesale fund buyer audiences</a:t>
                </a:r>
                <a:endParaRPr lang="en-CA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372580F-7B48-512B-A96E-A26611CAA0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3647" y="5208912"/>
                <a:ext cx="0" cy="66949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5" name="Graphic 34" descr="Lights On outline">
            <a:extLst>
              <a:ext uri="{FF2B5EF4-FFF2-40B4-BE49-F238E27FC236}">
                <a16:creationId xmlns:a16="http://schemas.microsoft.com/office/drawing/2014/main" id="{8A8802B4-E23A-87BE-6205-0C836B3DF1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61021" y="1370906"/>
            <a:ext cx="352541" cy="352541"/>
          </a:xfrm>
          <a:prstGeom prst="rect">
            <a:avLst/>
          </a:prstGeom>
        </p:spPr>
      </p:pic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E3D7EFD5-5EDD-7821-F483-6C244A9A9986}"/>
              </a:ext>
            </a:extLst>
          </p:cNvPr>
          <p:cNvSpPr txBox="1">
            <a:spLocks/>
          </p:cNvSpPr>
          <p:nvPr/>
        </p:nvSpPr>
        <p:spPr>
          <a:xfrm>
            <a:off x="347472" y="6619911"/>
            <a:ext cx="10469033" cy="23083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Calibri (Body)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Notes: 	1. For more insights or further information, please contact Karen Lau at </a:t>
            </a:r>
            <a:r>
              <a:rPr lang="en-US" dirty="0">
                <a:hlinkClick r:id="rId13"/>
              </a:rPr>
              <a:t>karen.lau@nmg-group.com</a:t>
            </a:r>
            <a:r>
              <a:rPr lang="en-US" dirty="0"/>
              <a:t> </a:t>
            </a:r>
          </a:p>
        </p:txBody>
      </p:sp>
      <p:pic>
        <p:nvPicPr>
          <p:cNvPr id="80" name="Graphic 79" descr="Open book outline">
            <a:extLst>
              <a:ext uri="{FF2B5EF4-FFF2-40B4-BE49-F238E27FC236}">
                <a16:creationId xmlns:a16="http://schemas.microsoft.com/office/drawing/2014/main" id="{0D9F82DF-C2EF-6A96-DEA3-7827F57D17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2834" y="1351743"/>
            <a:ext cx="387795" cy="387795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B0023110-3263-FD70-D681-323229571FA5}"/>
              </a:ext>
            </a:extLst>
          </p:cNvPr>
          <p:cNvSpPr/>
          <p:nvPr/>
        </p:nvSpPr>
        <p:spPr>
          <a:xfrm>
            <a:off x="1083391" y="3487913"/>
            <a:ext cx="1022851" cy="641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193A59"/>
                </a:solidFill>
              </a:rPr>
              <a:t>Approach</a:t>
            </a:r>
            <a:endParaRPr lang="en-CA" sz="1200" b="1" dirty="0">
              <a:solidFill>
                <a:srgbClr val="193A59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AD68193-6794-5930-3410-EB5FFB836FF5}"/>
              </a:ext>
            </a:extLst>
          </p:cNvPr>
          <p:cNvSpPr/>
          <p:nvPr/>
        </p:nvSpPr>
        <p:spPr>
          <a:xfrm>
            <a:off x="2132243" y="3353801"/>
            <a:ext cx="3264237" cy="90944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</a:rPr>
              <a:t>Independent structured interviews with investment decision makers within institutional asset owners, asset consultants, wholesale fund buyers and financial advisers </a:t>
            </a:r>
          </a:p>
        </p:txBody>
      </p:sp>
      <p:pic>
        <p:nvPicPr>
          <p:cNvPr id="84" name="Graphic 83" descr="Atom outline">
            <a:extLst>
              <a:ext uri="{FF2B5EF4-FFF2-40B4-BE49-F238E27FC236}">
                <a16:creationId xmlns:a16="http://schemas.microsoft.com/office/drawing/2014/main" id="{B4BF9DC4-4C28-4EA2-17B2-863602957A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6970" y="3596021"/>
            <a:ext cx="425002" cy="425002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780BF04-D874-2641-9FA1-A4673FA96CBB}"/>
              </a:ext>
            </a:extLst>
          </p:cNvPr>
          <p:cNvCxnSpPr>
            <a:cxnSpLocks/>
          </p:cNvCxnSpPr>
          <p:nvPr/>
        </p:nvCxnSpPr>
        <p:spPr>
          <a:xfrm>
            <a:off x="2065027" y="3403479"/>
            <a:ext cx="0" cy="81008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1899BAC6-B583-7858-3DD8-6CE50F98E7CE}"/>
              </a:ext>
            </a:extLst>
          </p:cNvPr>
          <p:cNvSpPr/>
          <p:nvPr/>
        </p:nvSpPr>
        <p:spPr>
          <a:xfrm>
            <a:off x="1088560" y="4675148"/>
            <a:ext cx="1022851" cy="641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193A59"/>
                </a:solidFill>
              </a:rPr>
              <a:t>This report</a:t>
            </a:r>
            <a:endParaRPr lang="en-CA" sz="1200" b="1" dirty="0">
              <a:solidFill>
                <a:srgbClr val="193A59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4F13B56-9E31-1BAF-0C3B-3E6AD26909C0}"/>
              </a:ext>
            </a:extLst>
          </p:cNvPr>
          <p:cNvSpPr/>
          <p:nvPr/>
        </p:nvSpPr>
        <p:spPr>
          <a:xfrm>
            <a:off x="2132242" y="4541036"/>
            <a:ext cx="3264237" cy="90944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</a:rPr>
              <a:t>This report shares findings with the 137 Brazil participants who took part in the study during the period October 2023 to February 2024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1B21378-8250-0438-A051-8DAE95B52E9C}"/>
              </a:ext>
            </a:extLst>
          </p:cNvPr>
          <p:cNvCxnSpPr>
            <a:cxnSpLocks/>
          </p:cNvCxnSpPr>
          <p:nvPr/>
        </p:nvCxnSpPr>
        <p:spPr>
          <a:xfrm>
            <a:off x="2065027" y="4590714"/>
            <a:ext cx="0" cy="81008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Graphic 88" descr="Paper with solid fill">
            <a:extLst>
              <a:ext uri="{FF2B5EF4-FFF2-40B4-BE49-F238E27FC236}">
                <a16:creationId xmlns:a16="http://schemas.microsoft.com/office/drawing/2014/main" id="{C564F6F7-090E-DE52-2543-55F1CDB3FB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5574" y="4801860"/>
            <a:ext cx="387795" cy="387795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EB32D0D8-6D0C-BA09-E238-8265488DC65B}"/>
              </a:ext>
            </a:extLst>
          </p:cNvPr>
          <p:cNvSpPr/>
          <p:nvPr/>
        </p:nvSpPr>
        <p:spPr>
          <a:xfrm>
            <a:off x="2132242" y="2166567"/>
            <a:ext cx="3243573" cy="90944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</a:rPr>
              <a:t>Annual global research study to inform asset managers and investment buyers of client needs, behavioural drivers and competitive strengths and weaknesses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736625C-5482-798D-76A3-ABA9324F2372}"/>
              </a:ext>
            </a:extLst>
          </p:cNvPr>
          <p:cNvSpPr/>
          <p:nvPr/>
        </p:nvSpPr>
        <p:spPr>
          <a:xfrm>
            <a:off x="1078222" y="2300679"/>
            <a:ext cx="1022851" cy="641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193A59"/>
                </a:solidFill>
              </a:rPr>
              <a:t>Purpose</a:t>
            </a:r>
            <a:endParaRPr lang="en-CA" sz="1200" b="1" dirty="0">
              <a:solidFill>
                <a:srgbClr val="193A59"/>
              </a:solidFill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C3C3E28-EE38-6CA5-488B-58881EBFFCF1}"/>
              </a:ext>
            </a:extLst>
          </p:cNvPr>
          <p:cNvCxnSpPr>
            <a:cxnSpLocks/>
          </p:cNvCxnSpPr>
          <p:nvPr/>
        </p:nvCxnSpPr>
        <p:spPr>
          <a:xfrm>
            <a:off x="2065027" y="2216245"/>
            <a:ext cx="0" cy="81008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Graphic 92" descr="Boardroom with solid fill">
            <a:extLst>
              <a:ext uri="{FF2B5EF4-FFF2-40B4-BE49-F238E27FC236}">
                <a16:creationId xmlns:a16="http://schemas.microsoft.com/office/drawing/2014/main" id="{0E128F4D-0617-02D7-486D-748889F649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6184" y="2408001"/>
            <a:ext cx="426575" cy="426575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A737E8C-8A7A-4A65-E6F0-DA68CC0B663F}"/>
              </a:ext>
            </a:extLst>
          </p:cNvPr>
          <p:cNvSpPr/>
          <p:nvPr/>
        </p:nvSpPr>
        <p:spPr>
          <a:xfrm>
            <a:off x="971492" y="1225600"/>
            <a:ext cx="2972311" cy="64008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200" b="1" dirty="0">
                <a:solidFill>
                  <a:schemeClr val="accent1"/>
                </a:solidFill>
              </a:rPr>
              <a:t>Underlying Research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CD882EB-D1A8-B9F1-C5CB-91D3D096F3F8}"/>
              </a:ext>
            </a:extLst>
          </p:cNvPr>
          <p:cNvCxnSpPr>
            <a:cxnSpLocks/>
          </p:cNvCxnSpPr>
          <p:nvPr/>
        </p:nvCxnSpPr>
        <p:spPr>
          <a:xfrm>
            <a:off x="539558" y="1865680"/>
            <a:ext cx="490362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2A0CA7B-4FC9-1191-1C18-559F8987F8E2}"/>
              </a:ext>
            </a:extLst>
          </p:cNvPr>
          <p:cNvSpPr/>
          <p:nvPr/>
        </p:nvSpPr>
        <p:spPr>
          <a:xfrm>
            <a:off x="6459724" y="1227136"/>
            <a:ext cx="2972311" cy="64008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200" b="1" dirty="0">
                <a:solidFill>
                  <a:srgbClr val="5988AC"/>
                </a:solidFill>
              </a:rPr>
              <a:t>Summary Insights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BA6EA7B-CD70-BEBD-74D2-11234F8865B7}"/>
              </a:ext>
            </a:extLst>
          </p:cNvPr>
          <p:cNvCxnSpPr>
            <a:cxnSpLocks/>
          </p:cNvCxnSpPr>
          <p:nvPr/>
        </p:nvCxnSpPr>
        <p:spPr>
          <a:xfrm>
            <a:off x="6027790" y="1867216"/>
            <a:ext cx="5566681" cy="16446"/>
          </a:xfrm>
          <a:prstGeom prst="line">
            <a:avLst/>
          </a:prstGeom>
          <a:ln w="28575">
            <a:solidFill>
              <a:srgbClr val="5988A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068D141-B84E-2706-DEF4-B38780DD624C}"/>
              </a:ext>
            </a:extLst>
          </p:cNvPr>
          <p:cNvGrpSpPr/>
          <p:nvPr/>
        </p:nvGrpSpPr>
        <p:grpSpPr>
          <a:xfrm>
            <a:off x="6337292" y="2943981"/>
            <a:ext cx="5083737" cy="775874"/>
            <a:chOff x="6337292" y="3302451"/>
            <a:chExt cx="5083737" cy="775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28029E-CEC1-3611-6128-E08241141175}"/>
                </a:ext>
              </a:extLst>
            </p:cNvPr>
            <p:cNvSpPr/>
            <p:nvPr/>
          </p:nvSpPr>
          <p:spPr>
            <a:xfrm>
              <a:off x="7890114" y="3302451"/>
              <a:ext cx="3530915" cy="7758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200" dirty="0">
                  <a:solidFill>
                    <a:schemeClr val="tx1"/>
                  </a:solidFill>
                  <a:latin typeface="Calibri"/>
                </a:rPr>
                <a:t>Interest rates, ESG and inflation are key topics of interest among institutional investors and wholesale fund buyers</a:t>
              </a: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Advisers are interested in topics surrounding the macro economy, Brazil and China</a:t>
              </a:r>
              <a:endPara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Graphic 10" descr="Thought bubble outline">
              <a:extLst>
                <a:ext uri="{FF2B5EF4-FFF2-40B4-BE49-F238E27FC236}">
                  <a16:creationId xmlns:a16="http://schemas.microsoft.com/office/drawing/2014/main" id="{8112AFED-D7B0-30C8-28DF-1F8662586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337292" y="3461752"/>
              <a:ext cx="457273" cy="45727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E1DDDF-AB46-7368-65F1-8B637ED94F0C}"/>
                </a:ext>
              </a:extLst>
            </p:cNvPr>
            <p:cNvSpPr/>
            <p:nvPr/>
          </p:nvSpPr>
          <p:spPr>
            <a:xfrm>
              <a:off x="6760797" y="3369779"/>
              <a:ext cx="864100" cy="641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solidFill>
                    <a:srgbClr val="193A59"/>
                  </a:solidFill>
                </a:rPr>
                <a:t>Thought leadership</a:t>
              </a:r>
              <a:endParaRPr lang="en-CA" sz="1200" b="1" dirty="0">
                <a:solidFill>
                  <a:srgbClr val="193A59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F73FA2-0DCD-0C2A-D39B-C2A82AF10641}"/>
                </a:ext>
              </a:extLst>
            </p:cNvPr>
            <p:cNvCxnSpPr>
              <a:cxnSpLocks/>
            </p:cNvCxnSpPr>
            <p:nvPr/>
          </p:nvCxnSpPr>
          <p:spPr>
            <a:xfrm>
              <a:off x="7783647" y="3355642"/>
              <a:ext cx="0" cy="669493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5BFD65-95E8-CD09-5FEA-18E1BDA91292}"/>
              </a:ext>
            </a:extLst>
          </p:cNvPr>
          <p:cNvGrpSpPr/>
          <p:nvPr/>
        </p:nvGrpSpPr>
        <p:grpSpPr>
          <a:xfrm>
            <a:off x="6337328" y="3788234"/>
            <a:ext cx="4947641" cy="775874"/>
            <a:chOff x="6337328" y="4324082"/>
            <a:chExt cx="4947641" cy="775874"/>
          </a:xfrm>
        </p:grpSpPr>
        <p:pic>
          <p:nvPicPr>
            <p:cNvPr id="17" name="Graphic 16" descr="Statistics outline">
              <a:extLst>
                <a:ext uri="{FF2B5EF4-FFF2-40B4-BE49-F238E27FC236}">
                  <a16:creationId xmlns:a16="http://schemas.microsoft.com/office/drawing/2014/main" id="{FE5F9FB0-3934-C0AB-48C4-63A2B85C7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337328" y="4486119"/>
              <a:ext cx="457200" cy="4572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42D920-D17B-F69D-BD07-0FBFA9FFB565}"/>
                </a:ext>
              </a:extLst>
            </p:cNvPr>
            <p:cNvSpPr/>
            <p:nvPr/>
          </p:nvSpPr>
          <p:spPr>
            <a:xfrm>
              <a:off x="7890115" y="4324082"/>
              <a:ext cx="3394854" cy="7758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  <a:latin typeface="Calibri"/>
                </a:rPr>
                <a:t>Investors are diversifying away from domestic fixed income and are seeking opportunities in domestic and global equities</a:t>
              </a:r>
              <a:endParaRPr lang="en-CA" sz="12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D86EE1-57C2-A4BA-3D13-1F9874FEF3B6}"/>
                </a:ext>
              </a:extLst>
            </p:cNvPr>
            <p:cNvSpPr/>
            <p:nvPr/>
          </p:nvSpPr>
          <p:spPr>
            <a:xfrm>
              <a:off x="6760796" y="4391410"/>
              <a:ext cx="1022851" cy="641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solidFill>
                    <a:srgbClr val="193A59"/>
                  </a:solidFill>
                </a:rPr>
                <a:t>Asset allocation</a:t>
              </a:r>
              <a:endParaRPr lang="en-CA" sz="1200" b="1" dirty="0">
                <a:solidFill>
                  <a:srgbClr val="193A59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4B46831-FC59-DD0B-199B-976FFE62B19A}"/>
                </a:ext>
              </a:extLst>
            </p:cNvPr>
            <p:cNvCxnSpPr>
              <a:cxnSpLocks/>
            </p:cNvCxnSpPr>
            <p:nvPr/>
          </p:nvCxnSpPr>
          <p:spPr>
            <a:xfrm>
              <a:off x="7783647" y="4377273"/>
              <a:ext cx="0" cy="669493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524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C1E97899-472B-0864-522A-AD2A5B1AFB5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738029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1E97899-472B-0864-522A-AD2A5B1AFB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Table 7">
            <a:extLst>
              <a:ext uri="{FF2B5EF4-FFF2-40B4-BE49-F238E27FC236}">
                <a16:creationId xmlns:a16="http://schemas.microsoft.com/office/drawing/2014/main" id="{544B884C-16ED-516F-DD47-907A268F2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610554"/>
              </p:ext>
            </p:extLst>
          </p:nvPr>
        </p:nvGraphicFramePr>
        <p:xfrm>
          <a:off x="6192785" y="2353629"/>
          <a:ext cx="2874808" cy="3708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88945">
                  <a:extLst>
                    <a:ext uri="{9D8B030D-6E8A-4147-A177-3AD203B41FA5}">
                      <a16:colId xmlns:a16="http://schemas.microsoft.com/office/drawing/2014/main" val="1406386910"/>
                    </a:ext>
                  </a:extLst>
                </a:gridCol>
                <a:gridCol w="415637">
                  <a:extLst>
                    <a:ext uri="{9D8B030D-6E8A-4147-A177-3AD203B41FA5}">
                      <a16:colId xmlns:a16="http://schemas.microsoft.com/office/drawing/2014/main" val="752173351"/>
                    </a:ext>
                  </a:extLst>
                </a:gridCol>
                <a:gridCol w="2070226">
                  <a:extLst>
                    <a:ext uri="{9D8B030D-6E8A-4147-A177-3AD203B41FA5}">
                      <a16:colId xmlns:a16="http://schemas.microsoft.com/office/drawing/2014/main" val="2872062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1" dirty="0"/>
                        <a:t>=</a:t>
                      </a:r>
                      <a:endParaRPr lang="en-CA" sz="1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1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XP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Investimentos</a:t>
                      </a:r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207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1" dirty="0"/>
                        <a:t>=</a:t>
                      </a:r>
                      <a:endParaRPr lang="en-CA" sz="1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2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BTG </a:t>
                      </a:r>
                      <a:r>
                        <a:rPr lang="en-CA" sz="1200" dirty="0" err="1">
                          <a:solidFill>
                            <a:schemeClr val="tx1"/>
                          </a:solidFill>
                        </a:rPr>
                        <a:t>Pactual</a:t>
                      </a:r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297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2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 err="1">
                          <a:solidFill>
                            <a:schemeClr val="tx1"/>
                          </a:solidFill>
                        </a:rPr>
                        <a:t>Itau</a:t>
                      </a: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 AM (</a:t>
                      </a:r>
                      <a:r>
                        <a:rPr lang="en-CA" sz="1200" dirty="0" err="1">
                          <a:solidFill>
                            <a:schemeClr val="tx1"/>
                          </a:solidFill>
                        </a:rPr>
                        <a:t>Itau</a:t>
                      </a: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CA" sz="1200" dirty="0" err="1">
                          <a:solidFill>
                            <a:schemeClr val="tx1"/>
                          </a:solidFill>
                        </a:rPr>
                        <a:t>Unibanco</a:t>
                      </a: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14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4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 err="1">
                          <a:solidFill>
                            <a:schemeClr val="tx1"/>
                          </a:solidFill>
                        </a:rPr>
                        <a:t>Kinea</a:t>
                      </a: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CA" sz="1200" dirty="0" err="1">
                          <a:solidFill>
                            <a:schemeClr val="tx1"/>
                          </a:solidFill>
                        </a:rPr>
                        <a:t>Itau</a:t>
                      </a: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008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CA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Verde Asset Management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721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6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BlackRock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689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1" dirty="0"/>
                        <a:t>=</a:t>
                      </a:r>
                      <a:endParaRPr lang="en-CA" sz="1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7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J.P. Morgan AM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820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CA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8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 err="1">
                          <a:solidFill>
                            <a:schemeClr val="tx1"/>
                          </a:solidFill>
                        </a:rPr>
                        <a:t>Ibiuna</a:t>
                      </a: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CA" sz="1200" dirty="0" err="1">
                          <a:solidFill>
                            <a:schemeClr val="tx1"/>
                          </a:solidFill>
                        </a:rPr>
                        <a:t>Investimentos</a:t>
                      </a:r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733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CA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9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SPX Capital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21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10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 err="1">
                          <a:solidFill>
                            <a:schemeClr val="tx1"/>
                          </a:solidFill>
                        </a:rPr>
                        <a:t>Kapitalo</a:t>
                      </a: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CA" sz="1200" dirty="0" err="1">
                          <a:solidFill>
                            <a:schemeClr val="tx1"/>
                          </a:solidFill>
                        </a:rPr>
                        <a:t>Investimentos</a:t>
                      </a:r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74284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6F4B350-AEF3-09FF-04E2-EFA9E0010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52" y="85095"/>
            <a:ext cx="10137212" cy="723097"/>
          </a:xfrm>
        </p:spPr>
        <p:txBody>
          <a:bodyPr vert="horz"/>
          <a:lstStyle/>
          <a:p>
            <a:r>
              <a:rPr lang="en-CA" dirty="0"/>
              <a:t>Domestic managers dominate the top-10 brand ranks </a:t>
            </a:r>
            <a:r>
              <a:rPr lang="en-US" dirty="0"/>
              <a:t>across audiences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5A1C6-7867-3747-F4C6-99B48AEA1D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D805D0E-609C-4704-9BF4-00C958869529}" type="slidenum">
              <a:rPr lang="en-AU" smtClean="0"/>
              <a:pPr/>
              <a:t>3</a:t>
            </a:fld>
            <a:endParaRPr lang="en-AU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CB01112-EEE2-72FC-6EB8-DC9809663502}"/>
              </a:ext>
            </a:extLst>
          </p:cNvPr>
          <p:cNvSpPr txBox="1">
            <a:spLocks/>
          </p:cNvSpPr>
          <p:nvPr/>
        </p:nvSpPr>
        <p:spPr>
          <a:xfrm>
            <a:off x="4012351" y="1051166"/>
            <a:ext cx="4167298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200" b="1" dirty="0"/>
              <a:t>Top-10 Asset Managers Brand Ranking (Brazil, 2023)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9ECDECC-B670-3FF7-23C5-CEE970768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723109"/>
              </p:ext>
            </p:extLst>
          </p:nvPr>
        </p:nvGraphicFramePr>
        <p:xfrm>
          <a:off x="2873800" y="2353629"/>
          <a:ext cx="2874808" cy="3708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88945">
                  <a:extLst>
                    <a:ext uri="{9D8B030D-6E8A-4147-A177-3AD203B41FA5}">
                      <a16:colId xmlns:a16="http://schemas.microsoft.com/office/drawing/2014/main" val="1406386910"/>
                    </a:ext>
                  </a:extLst>
                </a:gridCol>
                <a:gridCol w="415637">
                  <a:extLst>
                    <a:ext uri="{9D8B030D-6E8A-4147-A177-3AD203B41FA5}">
                      <a16:colId xmlns:a16="http://schemas.microsoft.com/office/drawing/2014/main" val="752173351"/>
                    </a:ext>
                  </a:extLst>
                </a:gridCol>
                <a:gridCol w="2070226">
                  <a:extLst>
                    <a:ext uri="{9D8B030D-6E8A-4147-A177-3AD203B41FA5}">
                      <a16:colId xmlns:a16="http://schemas.microsoft.com/office/drawing/2014/main" val="2872062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1" dirty="0"/>
                        <a:t>=</a:t>
                      </a:r>
                      <a:endParaRPr lang="en-CA" sz="1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1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Itau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AM (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Itau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Unibanco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207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2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BTG </a:t>
                      </a:r>
                      <a:r>
                        <a:rPr lang="en-CA" sz="1200" dirty="0" err="1">
                          <a:solidFill>
                            <a:schemeClr val="tx1"/>
                          </a:solidFill>
                        </a:rPr>
                        <a:t>Pactual</a:t>
                      </a:r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297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1" dirty="0"/>
                        <a:t>=</a:t>
                      </a:r>
                      <a:endParaRPr lang="en-CA" sz="1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3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SPX Capital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14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CA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4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XP </a:t>
                      </a:r>
                      <a:r>
                        <a:rPr lang="en-CA" sz="1200" dirty="0" err="1">
                          <a:solidFill>
                            <a:schemeClr val="tx1"/>
                          </a:solidFill>
                        </a:rPr>
                        <a:t>Investimentos</a:t>
                      </a:r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008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BlackRock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721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6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JGP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689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7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BB AM (Banco do </a:t>
                      </a:r>
                      <a:r>
                        <a:rPr lang="en-CA" sz="1200" dirty="0" err="1">
                          <a:solidFill>
                            <a:schemeClr val="tx1"/>
                          </a:solidFill>
                        </a:rPr>
                        <a:t>Brasil</a:t>
                      </a: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820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1" dirty="0"/>
                        <a:t>=</a:t>
                      </a:r>
                      <a:endParaRPr lang="en-CA" sz="1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8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 err="1">
                          <a:solidFill>
                            <a:schemeClr val="tx1"/>
                          </a:solidFill>
                        </a:rPr>
                        <a:t>Kinea</a:t>
                      </a: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CA" sz="1200" dirty="0" err="1">
                          <a:solidFill>
                            <a:schemeClr val="tx1"/>
                          </a:solidFill>
                        </a:rPr>
                        <a:t>Itau</a:t>
                      </a: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733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1" dirty="0"/>
                        <a:t>=</a:t>
                      </a:r>
                      <a:endParaRPr lang="en-CA" sz="1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  <a:endParaRPr lang="en-CA" sz="1200" dirty="0"/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Vinci Partners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21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CA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10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J.P. Morgan AM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742844"/>
                  </a:ext>
                </a:extLst>
              </a:tr>
            </a:tbl>
          </a:graphicData>
        </a:graphic>
      </p:graphicFrame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C7D31BA-405F-4FC6-B2B7-6950FD7F3EDA}"/>
              </a:ext>
            </a:extLst>
          </p:cNvPr>
          <p:cNvSpPr txBox="1">
            <a:spLocks/>
          </p:cNvSpPr>
          <p:nvPr/>
        </p:nvSpPr>
        <p:spPr>
          <a:xfrm>
            <a:off x="2873799" y="1889956"/>
            <a:ext cx="3157615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CA" sz="1200" b="1" dirty="0"/>
              <a:t>Institutional Brand Rank</a:t>
            </a:r>
          </a:p>
          <a:p>
            <a:pPr algn="ctr">
              <a:spcBef>
                <a:spcPts val="0"/>
              </a:spcBef>
            </a:pPr>
            <a:r>
              <a:rPr lang="en-CA" sz="1200" dirty="0"/>
              <a:t>(out of 148 asset managers)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17343E2-ED2B-9AF5-4295-BA1C513D0D38}"/>
              </a:ext>
            </a:extLst>
          </p:cNvPr>
          <p:cNvSpPr txBox="1">
            <a:spLocks/>
          </p:cNvSpPr>
          <p:nvPr/>
        </p:nvSpPr>
        <p:spPr>
          <a:xfrm>
            <a:off x="6199712" y="1889956"/>
            <a:ext cx="3157615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CA" sz="1200" b="1" dirty="0"/>
              <a:t>Retail Brand Rank</a:t>
            </a:r>
          </a:p>
          <a:p>
            <a:pPr algn="ctr">
              <a:spcBef>
                <a:spcPts val="0"/>
              </a:spcBef>
            </a:pPr>
            <a:r>
              <a:rPr lang="en-CA" sz="1200" dirty="0"/>
              <a:t>(out of 256 asset managers)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2B9EC2-400B-CD81-93DD-09509608216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33" y="1440360"/>
            <a:ext cx="403200" cy="403200"/>
          </a:xfrm>
          <a:prstGeom prst="rect">
            <a:avLst/>
          </a:prstGeom>
          <a:noFill/>
        </p:spPr>
      </p:pic>
      <p:pic>
        <p:nvPicPr>
          <p:cNvPr id="18" name="Content Placeholder 50">
            <a:extLst>
              <a:ext uri="{FF2B5EF4-FFF2-40B4-BE49-F238E27FC236}">
                <a16:creationId xmlns:a16="http://schemas.microsoft.com/office/drawing/2014/main" id="{110126B5-5B69-BA7C-69BE-DF55C9F9B38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567" y="1440360"/>
            <a:ext cx="403200" cy="403200"/>
          </a:xfrm>
          <a:prstGeom prst="rect">
            <a:avLst/>
          </a:prstGeom>
          <a:noFill/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07A6C78B-55CF-1CC2-8743-93D442F9D9A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2746" y="1440360"/>
            <a:ext cx="403200" cy="403200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1E6F6393-4E9C-0638-13FD-488D13E04247}"/>
              </a:ext>
            </a:extLst>
          </p:cNvPr>
          <p:cNvSpPr txBox="1">
            <a:spLocks/>
          </p:cNvSpPr>
          <p:nvPr/>
        </p:nvSpPr>
        <p:spPr>
          <a:xfrm>
            <a:off x="347472" y="6342912"/>
            <a:ext cx="10469033" cy="5078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Calibri (Body)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Notes: 	1. Brand ranking is determined based on top of mind nominations for the asset manages across overall brand awareness, asset class offerings, and capabilities, averaged over 2022 and 2023 </a:t>
            </a:r>
          </a:p>
          <a:p>
            <a:r>
              <a:rPr lang="en-US" dirty="0"/>
              <a:t>	2. Overall retail rank is calculated by giving equal weighting to rank in wholesale fund buyer and financial adviser</a:t>
            </a:r>
          </a:p>
          <a:p>
            <a:r>
              <a:rPr lang="en-US" dirty="0"/>
              <a:t>                  3. Arrows indicate the manager’s change in ranking (2022 vs. 2023). “=“ indicates no change in its rank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AE0AF9-21A0-918F-4302-0EDF489A56BB}"/>
              </a:ext>
            </a:extLst>
          </p:cNvPr>
          <p:cNvSpPr txBox="1"/>
          <p:nvPr/>
        </p:nvSpPr>
        <p:spPr>
          <a:xfrm>
            <a:off x="525687" y="2958304"/>
            <a:ext cx="2102426" cy="63246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sz="1000" b="1" dirty="0"/>
              <a:t>BTG </a:t>
            </a:r>
            <a:r>
              <a:rPr lang="en-US" sz="1000" b="1" dirty="0" err="1"/>
              <a:t>Pactual</a:t>
            </a:r>
            <a:r>
              <a:rPr lang="en-US" sz="1000" b="1" dirty="0"/>
              <a:t> </a:t>
            </a:r>
            <a:r>
              <a:rPr lang="en-US" sz="1000" dirty="0"/>
              <a:t>rose to 2</a:t>
            </a:r>
            <a:r>
              <a:rPr lang="en-US" sz="1000" baseline="30000" dirty="0"/>
              <a:t>nd</a:t>
            </a:r>
            <a:r>
              <a:rPr lang="en-US" sz="1000" dirty="0"/>
              <a:t> (from 4</a:t>
            </a:r>
            <a:r>
              <a:rPr lang="en-US" sz="1000" baseline="30000" dirty="0"/>
              <a:t>th</a:t>
            </a:r>
            <a:r>
              <a:rPr lang="en-US" sz="1000" dirty="0"/>
              <a:t>), driven by greater recognition for domestic equity and multi-asset (1</a:t>
            </a:r>
            <a:r>
              <a:rPr lang="en-US" sz="1000" baseline="30000" dirty="0"/>
              <a:t>st</a:t>
            </a:r>
            <a:r>
              <a:rPr lang="en-US" sz="1000" dirty="0"/>
              <a:t>) capabilities, along with greater perceptions of innovative and client-focused (1</a:t>
            </a:r>
            <a:r>
              <a:rPr lang="en-US" sz="1000" baseline="30000" dirty="0"/>
              <a:t>st</a:t>
            </a:r>
            <a:r>
              <a:rPr lang="en-US" sz="1000" dirty="0"/>
              <a:t>)</a:t>
            </a:r>
            <a:endParaRPr lang="en-US" sz="1000" dirty="0">
              <a:solidFill>
                <a:srgbClr val="FF0000"/>
              </a:solidFill>
              <a:highlight>
                <a:srgbClr val="00FFFF"/>
              </a:highlight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D46FD8-7FEA-4156-433C-057D7E29D635}"/>
              </a:ext>
            </a:extLst>
          </p:cNvPr>
          <p:cNvCxnSpPr>
            <a:cxnSpLocks/>
          </p:cNvCxnSpPr>
          <p:nvPr/>
        </p:nvCxnSpPr>
        <p:spPr>
          <a:xfrm>
            <a:off x="2697881" y="2919478"/>
            <a:ext cx="235819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E819DEF-6B34-2508-4CF0-E5007E2BB64D}"/>
              </a:ext>
            </a:extLst>
          </p:cNvPr>
          <p:cNvSpPr txBox="1"/>
          <p:nvPr/>
        </p:nvSpPr>
        <p:spPr>
          <a:xfrm>
            <a:off x="9453215" y="3877884"/>
            <a:ext cx="2212310" cy="63246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sz="1000" b="1" dirty="0"/>
              <a:t>BlackRock </a:t>
            </a:r>
            <a:r>
              <a:rPr lang="en-US" sz="1000" dirty="0"/>
              <a:t>lifted to 6</a:t>
            </a:r>
            <a:r>
              <a:rPr lang="en-US" sz="1000" baseline="30000" dirty="0"/>
              <a:t>th</a:t>
            </a:r>
            <a:r>
              <a:rPr lang="en-US" sz="1000" dirty="0"/>
              <a:t> (from 10</a:t>
            </a:r>
            <a:r>
              <a:rPr lang="en-US" sz="1000" baseline="30000" dirty="0"/>
              <a:t>th</a:t>
            </a:r>
            <a:r>
              <a:rPr lang="en-US" sz="1000" dirty="0"/>
              <a:t>) with greater recognition in international equity and emerging market equity (1</a:t>
            </a:r>
            <a:r>
              <a:rPr lang="en-US" sz="1000" baseline="30000" dirty="0"/>
              <a:t>st</a:t>
            </a:r>
            <a:r>
              <a:rPr lang="en-US" sz="1000" dirty="0"/>
              <a:t>) capabilities, along with increased perceptions of having a global perspective (1</a:t>
            </a:r>
            <a:r>
              <a:rPr lang="en-US" sz="1000" baseline="30000" dirty="0"/>
              <a:t>st</a:t>
            </a:r>
            <a:r>
              <a:rPr lang="en-US" sz="1000" dirty="0"/>
              <a:t>), ESG and industry leadership</a:t>
            </a:r>
          </a:p>
          <a:p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187451E-B009-5FEF-E543-1B1F34A34BCB}"/>
              </a:ext>
            </a:extLst>
          </p:cNvPr>
          <p:cNvCxnSpPr>
            <a:cxnSpLocks/>
          </p:cNvCxnSpPr>
          <p:nvPr/>
        </p:nvCxnSpPr>
        <p:spPr>
          <a:xfrm>
            <a:off x="9121508" y="4386219"/>
            <a:ext cx="235819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E7C263B-33C4-F408-FB67-A422A4CDBB8B}"/>
              </a:ext>
            </a:extLst>
          </p:cNvPr>
          <p:cNvSpPr txBox="1"/>
          <p:nvPr/>
        </p:nvSpPr>
        <p:spPr>
          <a:xfrm>
            <a:off x="2720741" y="2094775"/>
            <a:ext cx="694486" cy="24844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Change in rank vs. 22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55B393-557F-7619-1C30-DFE00278F818}"/>
              </a:ext>
            </a:extLst>
          </p:cNvPr>
          <p:cNvSpPr txBox="1"/>
          <p:nvPr/>
        </p:nvSpPr>
        <p:spPr>
          <a:xfrm>
            <a:off x="525687" y="4805748"/>
            <a:ext cx="2102426" cy="63246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sz="1000" b="1" dirty="0"/>
              <a:t>BB AM (Banco do </a:t>
            </a:r>
            <a:r>
              <a:rPr lang="en-US" sz="1000" b="1" dirty="0" err="1"/>
              <a:t>Brasil</a:t>
            </a:r>
            <a:r>
              <a:rPr lang="en-US" sz="1000" b="1" dirty="0"/>
              <a:t>) </a:t>
            </a:r>
            <a:r>
              <a:rPr lang="en-US" sz="1000" dirty="0"/>
              <a:t>rose to 7</a:t>
            </a:r>
            <a:r>
              <a:rPr lang="en-US" sz="1000" baseline="30000" dirty="0"/>
              <a:t>th</a:t>
            </a:r>
            <a:r>
              <a:rPr lang="en-US" sz="1000" dirty="0"/>
              <a:t> (from 38</a:t>
            </a:r>
            <a:r>
              <a:rPr lang="en-US" sz="1000" baseline="30000" dirty="0"/>
              <a:t>th</a:t>
            </a:r>
            <a:r>
              <a:rPr lang="en-US" sz="1000" dirty="0"/>
              <a:t>), driven by increased recognition for domestic fixed income and liquid alternatives (1</a:t>
            </a:r>
            <a:r>
              <a:rPr lang="en-US" sz="1000" baseline="30000" dirty="0"/>
              <a:t>st</a:t>
            </a:r>
            <a:r>
              <a:rPr lang="en-US" sz="1000" dirty="0"/>
              <a:t>), along with multiple brand attributes (trusted, industry leadership, client focused, transparent, ease of doing business, thought leader)</a:t>
            </a:r>
            <a:endParaRPr lang="en-US" sz="1000" dirty="0">
              <a:solidFill>
                <a:srgbClr val="FF0000"/>
              </a:solidFill>
              <a:highlight>
                <a:srgbClr val="00FFFF"/>
              </a:highlight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7DF1B5-8DDA-A163-F299-36B92F84B051}"/>
              </a:ext>
            </a:extLst>
          </p:cNvPr>
          <p:cNvCxnSpPr>
            <a:cxnSpLocks/>
          </p:cNvCxnSpPr>
          <p:nvPr/>
        </p:nvCxnSpPr>
        <p:spPr>
          <a:xfrm>
            <a:off x="2697881" y="4784406"/>
            <a:ext cx="235819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0B15F6D-AB16-7037-52A6-F26DEC2E3C76}"/>
              </a:ext>
            </a:extLst>
          </p:cNvPr>
          <p:cNvSpPr txBox="1"/>
          <p:nvPr/>
        </p:nvSpPr>
        <p:spPr>
          <a:xfrm>
            <a:off x="9453215" y="5335097"/>
            <a:ext cx="2212310" cy="63246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sz="1000" b="1" dirty="0" err="1"/>
              <a:t>Kapitalo</a:t>
            </a:r>
            <a:r>
              <a:rPr lang="en-US" sz="1000" b="1" dirty="0"/>
              <a:t> </a:t>
            </a:r>
            <a:r>
              <a:rPr lang="en-US" sz="1000" b="1" dirty="0" err="1"/>
              <a:t>Investimentos</a:t>
            </a:r>
            <a:r>
              <a:rPr lang="en-US" sz="1000" b="1" dirty="0"/>
              <a:t> </a:t>
            </a:r>
            <a:r>
              <a:rPr lang="en-US" sz="1000" dirty="0"/>
              <a:t>lifted to 10</a:t>
            </a:r>
            <a:r>
              <a:rPr lang="en-US" sz="1000" baseline="30000" dirty="0"/>
              <a:t>th</a:t>
            </a:r>
            <a:r>
              <a:rPr lang="en-US" sz="1000" dirty="0"/>
              <a:t> (from 14</a:t>
            </a:r>
            <a:r>
              <a:rPr lang="en-US" sz="1000" baseline="30000" dirty="0"/>
              <a:t>th</a:t>
            </a:r>
            <a:r>
              <a:rPr lang="en-US" sz="1000" dirty="0"/>
              <a:t>) with increased recognition across brand capabilities (consistent, transparent, innovative, thought leader)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39DF25-C5D7-2BAC-36D0-E9821EFCD5A2}"/>
              </a:ext>
            </a:extLst>
          </p:cNvPr>
          <p:cNvCxnSpPr>
            <a:cxnSpLocks/>
          </p:cNvCxnSpPr>
          <p:nvPr/>
        </p:nvCxnSpPr>
        <p:spPr>
          <a:xfrm>
            <a:off x="9121508" y="5824382"/>
            <a:ext cx="235819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827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:\My Projects\BQMGLAM0100 - Global Asset Mgmt 2023\Results\Gif\Wordclouds\wc_g2_br_br_S1_yr23.png" descr="C:\My Projects\BQMGLAM0100 - Global Asset Mgmt 2023\Results\Gif\Wordclouds\wc_g2_br_br_S1_yr23.png">
            <a:extLst>
              <a:ext uri="{FF2B5EF4-FFF2-40B4-BE49-F238E27FC236}">
                <a16:creationId xmlns:a16="http://schemas.microsoft.com/office/drawing/2014/main" id="{B0A5084F-B54E-9706-94C1-869518147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542079" y="2857832"/>
            <a:ext cx="2504348" cy="1440000"/>
          </a:xfrm>
          <a:prstGeom prst="rect">
            <a:avLst/>
          </a:prstGeom>
          <a:ln/>
        </p:spPr>
      </p:pic>
      <p:pic>
        <p:nvPicPr>
          <p:cNvPr id="20" name="C:\My Projects\BQMGLAM0100 - Global Asset Mgmt 2023\Results\Gif\Wordclouds\wc_g2_br_br_S2_yr23.png" descr="C:\My Projects\BQMGLAM0100 - Global Asset Mgmt 2023\Results\Gif\Wordclouds\wc_g2_br_br_S2_yr23.png">
            <a:extLst>
              <a:ext uri="{FF2B5EF4-FFF2-40B4-BE49-F238E27FC236}">
                <a16:creationId xmlns:a16="http://schemas.microsoft.com/office/drawing/2014/main" id="{EAA5871A-F047-C45E-3E72-4B0F4CD02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4853363" y="2857832"/>
            <a:ext cx="2504348" cy="1440000"/>
          </a:xfrm>
          <a:prstGeom prst="rect">
            <a:avLst/>
          </a:prstGeom>
          <a:ln/>
        </p:spPr>
      </p:pic>
      <p:pic>
        <p:nvPicPr>
          <p:cNvPr id="10" name="C:\My Projects\BQMGLAM0100 - Global Asset Mgmt 2023\Results\Gif\Wordclouds\wc_g2_br_br_S3_yr23.png" descr="C:\My Projects\BQMGLAM0100 - Global Asset Mgmt 2023\Results\Gif\Wordclouds\wc_g2_br_br_S3_yr23.png">
            <a:extLst>
              <a:ext uri="{FF2B5EF4-FFF2-40B4-BE49-F238E27FC236}">
                <a16:creationId xmlns:a16="http://schemas.microsoft.com/office/drawing/2014/main" id="{53B824C9-CE5B-DE21-80A0-92D15A4554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8024458" y="2857832"/>
            <a:ext cx="2504348" cy="1440000"/>
          </a:xfrm>
          <a:prstGeom prst="rect">
            <a:avLst/>
          </a:prstGeom>
          <a:ln/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3B4B5DD-7DAD-4B55-9568-E94EA0EBAD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41817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1" imgH="351" progId="TCLayout.ActiveDocument.1">
                  <p:embed/>
                </p:oleObj>
              </mc:Choice>
              <mc:Fallback>
                <p:oleObj name="think-cell Slide" r:id="rId6" imgW="351" imgH="35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3B4B5DD-7DAD-4B55-9568-E94EA0EBAD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7F37F26-7C14-4838-982F-29B8F4C3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51" y="85095"/>
            <a:ext cx="10303649" cy="723097"/>
          </a:xfrm>
        </p:spPr>
        <p:txBody>
          <a:bodyPr vert="horz"/>
          <a:lstStyle/>
          <a:p>
            <a:r>
              <a:rPr lang="en-US" dirty="0"/>
              <a:t>Lead managers are regarded </a:t>
            </a:r>
            <a:r>
              <a:rPr lang="en-US" dirty="0">
                <a:solidFill>
                  <a:sysClr val="windowText" lastClr="000000"/>
                </a:solidFill>
              </a:rPr>
              <a:t>for having global capabilities and establishing solidity through trust, transparency and consistency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8EB60-21C2-49A1-9331-15F398D3D59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D805D0E-609C-4704-9BF4-00C958869529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4E1787D-7A2F-4715-825A-E1B487C73D6F}"/>
              </a:ext>
            </a:extLst>
          </p:cNvPr>
          <p:cNvSpPr txBox="1">
            <a:spLocks/>
          </p:cNvSpPr>
          <p:nvPr/>
        </p:nvSpPr>
        <p:spPr>
          <a:xfrm>
            <a:off x="347472" y="6488668"/>
            <a:ext cx="7880870" cy="3693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Calibri (Body)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Aft>
                <a:spcPts val="0"/>
              </a:spcAft>
              <a:buClr>
                <a:srgbClr val="FFFFFF">
                  <a:lumMod val="50000"/>
                </a:srgbClr>
              </a:buClr>
              <a:buSzPct val="75000"/>
            </a:pPr>
            <a:r>
              <a:rPr lang="en-SG" sz="900" dirty="0">
                <a:solidFill>
                  <a:schemeClr val="tx1"/>
                </a:solidFill>
              </a:rPr>
              <a:t>Notes:	1.  Change from prior year:        Increase            Decrease              Stay the same</a:t>
            </a:r>
          </a:p>
          <a:p>
            <a:pPr marL="0" lvl="1">
              <a:spcAft>
                <a:spcPts val="0"/>
              </a:spcAft>
              <a:buClr>
                <a:srgbClr val="FFFFFF">
                  <a:lumMod val="50000"/>
                </a:srgbClr>
              </a:buClr>
              <a:buSzPct val="75000"/>
            </a:pPr>
            <a:r>
              <a:rPr lang="en-GB" sz="900" dirty="0">
                <a:solidFill>
                  <a:srgbClr val="000000"/>
                </a:solidFill>
              </a:rPr>
              <a:t>	2. The Active Leader is defined as the most important asset manager for active for a given respondent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119C08-FF94-5E26-261C-6C7019158505}"/>
              </a:ext>
            </a:extLst>
          </p:cNvPr>
          <p:cNvSpPr/>
          <p:nvPr/>
        </p:nvSpPr>
        <p:spPr>
          <a:xfrm>
            <a:off x="768699" y="2710097"/>
            <a:ext cx="10216100" cy="235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541B228-3CE4-AD23-6370-971B0630DA1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81" y="1686737"/>
            <a:ext cx="402545" cy="402545"/>
          </a:xfrm>
          <a:prstGeom prst="rect">
            <a:avLst/>
          </a:prstGeom>
          <a:noFill/>
        </p:spPr>
      </p:pic>
      <p:pic>
        <p:nvPicPr>
          <p:cNvPr id="88" name="Content Placeholder 50">
            <a:extLst>
              <a:ext uri="{FF2B5EF4-FFF2-40B4-BE49-F238E27FC236}">
                <a16:creationId xmlns:a16="http://schemas.microsoft.com/office/drawing/2014/main" id="{2C387C8F-AE39-400A-AC55-50C0B623CFF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937" y="1690009"/>
            <a:ext cx="403200" cy="403200"/>
          </a:xfrm>
          <a:prstGeom prst="rect">
            <a:avLst/>
          </a:prstGeom>
          <a:noFill/>
        </p:spPr>
      </p:pic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59F37E30-1262-9AB6-167E-D12A8238DD6D}"/>
              </a:ext>
            </a:extLst>
          </p:cNvPr>
          <p:cNvCxnSpPr>
            <a:cxnSpLocks/>
          </p:cNvCxnSpPr>
          <p:nvPr/>
        </p:nvCxnSpPr>
        <p:spPr>
          <a:xfrm flipH="1">
            <a:off x="1566448" y="2513646"/>
            <a:ext cx="8991993" cy="703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" name="Picture 88" descr="A close up of a logo&#10;&#10;Description automatically generated">
            <a:extLst>
              <a:ext uri="{FF2B5EF4-FFF2-40B4-BE49-F238E27FC236}">
                <a16:creationId xmlns:a16="http://schemas.microsoft.com/office/drawing/2014/main" id="{F7AF5E4E-EA4F-74A5-9C00-3AC734B5DAC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5600" y="1686737"/>
            <a:ext cx="402064" cy="40206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69BA9B28-0D7C-E79C-17C4-9C7E5112396B}"/>
              </a:ext>
            </a:extLst>
          </p:cNvPr>
          <p:cNvSpPr txBox="1"/>
          <p:nvPr/>
        </p:nvSpPr>
        <p:spPr>
          <a:xfrm>
            <a:off x="8635283" y="2100249"/>
            <a:ext cx="1282699" cy="360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 Financial adviser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7F351FE-BF76-C404-7262-56EB9020AB0A}"/>
              </a:ext>
            </a:extLst>
          </p:cNvPr>
          <p:cNvSpPr txBox="1"/>
          <p:nvPr/>
        </p:nvSpPr>
        <p:spPr>
          <a:xfrm>
            <a:off x="5196000" y="2095033"/>
            <a:ext cx="1800000" cy="360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 Wholesale fund buyer</a:t>
            </a:r>
            <a:endParaRPr lang="en-GB" sz="1200" b="1" dirty="0">
              <a:solidFill>
                <a:srgbClr val="0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EC4CD1-C6A3-D2A4-6A6B-E1AE9F5D2E16}"/>
              </a:ext>
            </a:extLst>
          </p:cNvPr>
          <p:cNvGrpSpPr/>
          <p:nvPr/>
        </p:nvGrpSpPr>
        <p:grpSpPr>
          <a:xfrm>
            <a:off x="2172357" y="6561959"/>
            <a:ext cx="1589068" cy="94898"/>
            <a:chOff x="1048785" y="6429882"/>
            <a:chExt cx="1589068" cy="9489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CA23B5-4EFC-FEF3-54FD-994741F96827}"/>
                </a:ext>
              </a:extLst>
            </p:cNvPr>
            <p:cNvSpPr txBox="1"/>
            <p:nvPr/>
          </p:nvSpPr>
          <p:spPr>
            <a:xfrm>
              <a:off x="1048785" y="6429882"/>
              <a:ext cx="149398" cy="94898"/>
            </a:xfrm>
            <a:prstGeom prst="rect">
              <a:avLst/>
            </a:prstGeom>
            <a:solidFill>
              <a:srgbClr val="1E5793"/>
            </a:solidFill>
          </p:spPr>
          <p:txBody>
            <a:bodyPr vert="horz" wrap="square" lIns="91440" tIns="45720" rIns="91440" bIns="45720" rtlCol="0">
              <a:noAutofit/>
            </a:bodyPr>
            <a:lstStyle/>
            <a:p>
              <a:pPr marL="288000" indent="-288000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Pct val="75000"/>
                <a:buFont typeface="Wingdings" charset="2"/>
                <a:buChar char="§"/>
              </a:pPr>
              <a:endParaRPr lang="en-CA" sz="1300" dirty="0">
                <a:solidFill>
                  <a:srgbClr val="40404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DCFF8A-9460-E0CA-E038-61A499194C21}"/>
                </a:ext>
              </a:extLst>
            </p:cNvPr>
            <p:cNvSpPr txBox="1"/>
            <p:nvPr/>
          </p:nvSpPr>
          <p:spPr>
            <a:xfrm>
              <a:off x="1740655" y="6429882"/>
              <a:ext cx="149398" cy="94898"/>
            </a:xfrm>
            <a:prstGeom prst="rect">
              <a:avLst/>
            </a:prstGeom>
            <a:solidFill>
              <a:srgbClr val="98BFDA"/>
            </a:solidFill>
          </p:spPr>
          <p:txBody>
            <a:bodyPr vert="horz" wrap="square" lIns="91440" tIns="45720" rIns="91440" bIns="45720" rtlCol="0">
              <a:noAutofit/>
            </a:bodyPr>
            <a:lstStyle/>
            <a:p>
              <a:pPr marL="288000" indent="-288000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Pct val="75000"/>
                <a:buFont typeface="Wingdings" charset="2"/>
                <a:buChar char="§"/>
              </a:pPr>
              <a:endParaRPr lang="en-CA" sz="1300" dirty="0">
                <a:solidFill>
                  <a:srgbClr val="40404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B26E4D-25BC-5944-DBDE-30BBD5427912}"/>
                </a:ext>
              </a:extLst>
            </p:cNvPr>
            <p:cNvSpPr txBox="1"/>
            <p:nvPr/>
          </p:nvSpPr>
          <p:spPr>
            <a:xfrm>
              <a:off x="2488455" y="6429882"/>
              <a:ext cx="149398" cy="94898"/>
            </a:xfrm>
            <a:prstGeom prst="rect">
              <a:avLst/>
            </a:prstGeom>
            <a:solidFill>
              <a:srgbClr val="858585"/>
            </a:solidFill>
          </p:spPr>
          <p:txBody>
            <a:bodyPr vert="horz" wrap="square" lIns="91440" tIns="45720" rIns="91440" bIns="45720" rtlCol="0">
              <a:noAutofit/>
            </a:bodyPr>
            <a:lstStyle/>
            <a:p>
              <a:pPr marL="288000" indent="-288000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Pct val="75000"/>
                <a:buFont typeface="Wingdings" charset="2"/>
                <a:buChar char="§"/>
              </a:pPr>
              <a:endParaRPr lang="en-CA" sz="1300" dirty="0">
                <a:solidFill>
                  <a:srgbClr val="404040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10B96DA-C018-EFBA-5A2D-C11B7C04FD25}"/>
              </a:ext>
            </a:extLst>
          </p:cNvPr>
          <p:cNvSpPr/>
          <p:nvPr/>
        </p:nvSpPr>
        <p:spPr>
          <a:xfrm>
            <a:off x="1029427" y="2813085"/>
            <a:ext cx="10216100" cy="1906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4AECFF-70D7-DC21-1FBA-26B24FB42087}"/>
              </a:ext>
            </a:extLst>
          </p:cNvPr>
          <p:cNvSpPr txBox="1"/>
          <p:nvPr/>
        </p:nvSpPr>
        <p:spPr>
          <a:xfrm>
            <a:off x="1541453" y="4654499"/>
            <a:ext cx="2505600" cy="754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r>
              <a:rPr lang="en-US" sz="1000" dirty="0"/>
              <a:t>Institutional investors regard their lead asset managers for having large global capabilities, along with establishing trust and consistency</a:t>
            </a:r>
            <a:endParaRPr lang="en-CA" sz="1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EB01A-8357-A351-0F40-767F95263A17}"/>
              </a:ext>
            </a:extLst>
          </p:cNvPr>
          <p:cNvSpPr txBox="1"/>
          <p:nvPr/>
        </p:nvSpPr>
        <p:spPr>
          <a:xfrm>
            <a:off x="4853362" y="4654499"/>
            <a:ext cx="2504347" cy="754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endParaRPr lang="en-CA" sz="1200" dirty="0"/>
          </a:p>
          <a:p>
            <a:pPr algn="ctr"/>
            <a:r>
              <a:rPr lang="en-CA" sz="1000" dirty="0"/>
              <a:t>Wholesale fund buyers regard their lead asset managers most for having global capabilities, focusing on partnership and being transparent</a:t>
            </a:r>
            <a:endParaRPr lang="en-CA" sz="1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345AF-2C77-95EC-6094-DAD8F4A0BDB6}"/>
              </a:ext>
            </a:extLst>
          </p:cNvPr>
          <p:cNvSpPr txBox="1"/>
          <p:nvPr/>
        </p:nvSpPr>
        <p:spPr>
          <a:xfrm>
            <a:off x="8024458" y="4654499"/>
            <a:ext cx="2504346" cy="754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endParaRPr lang="en-CA" sz="1200" dirty="0">
              <a:solidFill>
                <a:srgbClr val="FF0000"/>
              </a:solidFill>
            </a:endParaRPr>
          </a:p>
          <a:p>
            <a:pPr algn="ctr"/>
            <a:r>
              <a:rPr lang="en-US" sz="1000" dirty="0"/>
              <a:t>Advisers in Brazil acknowledge their key managers for being a global leader, demonstrating consistent and strong performance, and being transparent</a:t>
            </a:r>
            <a:endParaRPr lang="en-CA" sz="10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D0F390-3148-0457-2837-1E153DD4018F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2794253" y="4297832"/>
            <a:ext cx="0" cy="35666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1865BC-429D-D51A-E46E-131F256528FF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6105536" y="4297832"/>
            <a:ext cx="1" cy="35666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5E0626E-02F1-1B55-992A-59C2B1DC7190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9276631" y="4297832"/>
            <a:ext cx="1" cy="35666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0A79313-01AC-0B76-D4E3-9BFE652D66AA}"/>
              </a:ext>
            </a:extLst>
          </p:cNvPr>
          <p:cNvSpPr txBox="1">
            <a:spLocks/>
          </p:cNvSpPr>
          <p:nvPr/>
        </p:nvSpPr>
        <p:spPr>
          <a:xfrm>
            <a:off x="4296000" y="1051166"/>
            <a:ext cx="3600000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200" b="1" dirty="0"/>
              <a:t>Lead active manager brand profile (Brazil, 2023)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890D915-D9FE-0F2B-8A4A-00C568029FED}"/>
              </a:ext>
            </a:extLst>
          </p:cNvPr>
          <p:cNvSpPr/>
          <p:nvPr/>
        </p:nvSpPr>
        <p:spPr>
          <a:xfrm>
            <a:off x="1566448" y="2795456"/>
            <a:ext cx="8991993" cy="235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F553C0E-93C4-85E9-5834-B1F721AFA067}"/>
              </a:ext>
            </a:extLst>
          </p:cNvPr>
          <p:cNvGrpSpPr/>
          <p:nvPr/>
        </p:nvGrpSpPr>
        <p:grpSpPr>
          <a:xfrm>
            <a:off x="2110291" y="2100489"/>
            <a:ext cx="1367925" cy="674998"/>
            <a:chOff x="2015742" y="2542792"/>
            <a:chExt cx="1367925" cy="67499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185B01C-03AA-C458-FB87-B413CB70C0A5}"/>
                </a:ext>
              </a:extLst>
            </p:cNvPr>
            <p:cNvSpPr txBox="1"/>
            <p:nvPr/>
          </p:nvSpPr>
          <p:spPr>
            <a:xfrm>
              <a:off x="2015742" y="2542792"/>
              <a:ext cx="1367925" cy="33068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Institutional</a:t>
              </a:r>
              <a:endParaRPr lang="en-GB" sz="11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F4E3515-5CDC-7125-DEDB-E6F0A5A2C9F1}"/>
                </a:ext>
              </a:extLst>
            </p:cNvPr>
            <p:cNvGrpSpPr/>
            <p:nvPr/>
          </p:nvGrpSpPr>
          <p:grpSpPr>
            <a:xfrm rot="5400000">
              <a:off x="2502163" y="3003626"/>
              <a:ext cx="320328" cy="108000"/>
              <a:chOff x="6058301" y="1993708"/>
              <a:chExt cx="320328" cy="108000"/>
            </a:xfrm>
            <a:solidFill>
              <a:srgbClr val="00558E"/>
            </a:solidFill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29E15000-C90E-F263-FFC0-78C6B7BEBAA7}"/>
                  </a:ext>
                </a:extLst>
              </p:cNvPr>
              <p:cNvSpPr/>
              <p:nvPr/>
            </p:nvSpPr>
            <p:spPr>
              <a:xfrm rot="16200000">
                <a:off x="6058301" y="1993708"/>
                <a:ext cx="108000" cy="10800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113" name="Isosceles Triangle 112">
                <a:extLst>
                  <a:ext uri="{FF2B5EF4-FFF2-40B4-BE49-F238E27FC236}">
                    <a16:creationId xmlns:a16="http://schemas.microsoft.com/office/drawing/2014/main" id="{EF57CA6C-A1B8-F2ED-F90C-E0749B6229CF}"/>
                  </a:ext>
                </a:extLst>
              </p:cNvPr>
              <p:cNvSpPr/>
              <p:nvPr/>
            </p:nvSpPr>
            <p:spPr>
              <a:xfrm rot="5400000">
                <a:off x="6288629" y="2011708"/>
                <a:ext cx="108000" cy="72000"/>
              </a:xfrm>
              <a:prstGeom prst="triangle">
                <a:avLst/>
              </a:prstGeom>
              <a:grp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75F2128D-0714-6EF3-D984-20FF7A37CB23}"/>
              </a:ext>
            </a:extLst>
          </p:cNvPr>
          <p:cNvGrpSpPr/>
          <p:nvPr/>
        </p:nvGrpSpPr>
        <p:grpSpPr>
          <a:xfrm rot="5400000">
            <a:off x="9116468" y="2564190"/>
            <a:ext cx="320328" cy="108000"/>
            <a:chOff x="6058301" y="1993708"/>
            <a:chExt cx="320328" cy="108000"/>
          </a:xfrm>
          <a:solidFill>
            <a:srgbClr val="00558E"/>
          </a:solidFill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3420F29-3E40-F9B7-DD84-E38130E91FA1}"/>
                </a:ext>
              </a:extLst>
            </p:cNvPr>
            <p:cNvSpPr/>
            <p:nvPr/>
          </p:nvSpPr>
          <p:spPr>
            <a:xfrm rot="16200000">
              <a:off x="6058301" y="1993708"/>
              <a:ext cx="108000" cy="1080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18" name="Isosceles Triangle 117">
              <a:extLst>
                <a:ext uri="{FF2B5EF4-FFF2-40B4-BE49-F238E27FC236}">
                  <a16:creationId xmlns:a16="http://schemas.microsoft.com/office/drawing/2014/main" id="{3C4D1ED6-6D1B-AEF7-B9C4-12340AABDFB2}"/>
                </a:ext>
              </a:extLst>
            </p:cNvPr>
            <p:cNvSpPr/>
            <p:nvPr/>
          </p:nvSpPr>
          <p:spPr>
            <a:xfrm rot="5400000">
              <a:off x="6288629" y="2011708"/>
              <a:ext cx="108000" cy="72000"/>
            </a:xfrm>
            <a:prstGeom prst="triangle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31B7492-B1AC-32FA-802D-B7A1A86BC14B}"/>
              </a:ext>
            </a:extLst>
          </p:cNvPr>
          <p:cNvGrpSpPr/>
          <p:nvPr/>
        </p:nvGrpSpPr>
        <p:grpSpPr>
          <a:xfrm rot="5400000">
            <a:off x="5945373" y="2567543"/>
            <a:ext cx="320328" cy="108000"/>
            <a:chOff x="6058301" y="1993708"/>
            <a:chExt cx="320328" cy="108000"/>
          </a:xfrm>
          <a:solidFill>
            <a:srgbClr val="00558E"/>
          </a:solidFill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0037F3E-C9D1-3810-4406-4488FADE7FA9}"/>
                </a:ext>
              </a:extLst>
            </p:cNvPr>
            <p:cNvSpPr/>
            <p:nvPr/>
          </p:nvSpPr>
          <p:spPr>
            <a:xfrm rot="16200000">
              <a:off x="6058301" y="1993708"/>
              <a:ext cx="108000" cy="1080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23" name="Isosceles Triangle 122">
              <a:extLst>
                <a:ext uri="{FF2B5EF4-FFF2-40B4-BE49-F238E27FC236}">
                  <a16:creationId xmlns:a16="http://schemas.microsoft.com/office/drawing/2014/main" id="{4908CE5E-11F1-C97F-8353-CA2547B3B269}"/>
                </a:ext>
              </a:extLst>
            </p:cNvPr>
            <p:cNvSpPr/>
            <p:nvPr/>
          </p:nvSpPr>
          <p:spPr>
            <a:xfrm rot="5400000">
              <a:off x="6288629" y="2011708"/>
              <a:ext cx="108000" cy="72000"/>
            </a:xfrm>
            <a:prstGeom prst="triangle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339487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:\My Projects\BQMGLAM0100 - Global Asset Mgmt 2023\Results\Gif\Wordclouds\wc_g1_TL_br_s3.png" descr="C:\My Projects\BQMGLAM0100 - Global Asset Mgmt 2023\Results\Gif\Wordclouds\wc_g1_TL_br_s3.png">
            <a:extLst>
              <a:ext uri="{FF2B5EF4-FFF2-40B4-BE49-F238E27FC236}">
                <a16:creationId xmlns:a16="http://schemas.microsoft.com/office/drawing/2014/main" id="{F31C7E79-98A0-CC68-199F-2D4C105E11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72"/>
          <a:stretch/>
        </p:blipFill>
        <p:spPr>
          <a:xfrm>
            <a:off x="2821085" y="4715873"/>
            <a:ext cx="2964747" cy="1620000"/>
          </a:xfrm>
          <a:prstGeom prst="rect">
            <a:avLst/>
          </a:prstGeom>
          <a:ln/>
        </p:spPr>
      </p:pic>
      <p:pic>
        <p:nvPicPr>
          <p:cNvPr id="34" name="C:\My Projects\BQMGLAM0100 - Global Asset Mgmt 2023\Results\Gif\Wordclouds\wc_g1_TL_br_s2.png" descr="C:\My Projects\BQMGLAM0100 - Global Asset Mgmt 2023\Results\Gif\Wordclouds\wc_g1_TL_br_s2.png">
            <a:extLst>
              <a:ext uri="{FF2B5EF4-FFF2-40B4-BE49-F238E27FC236}">
                <a16:creationId xmlns:a16="http://schemas.microsoft.com/office/drawing/2014/main" id="{880F7E18-63DE-4D66-87AD-9F5F581698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572"/>
          <a:stretch/>
        </p:blipFill>
        <p:spPr>
          <a:xfrm>
            <a:off x="2821085" y="3121998"/>
            <a:ext cx="2964747" cy="1620000"/>
          </a:xfrm>
          <a:prstGeom prst="rect">
            <a:avLst/>
          </a:prstGeom>
          <a:ln/>
        </p:spPr>
      </p:pic>
      <p:pic>
        <p:nvPicPr>
          <p:cNvPr id="30" name="C:\My Projects\BQMGLAM0100 - Global Asset Mgmt 2023\Results\Gif\Wordclouds\wc_g1_TL_br_s1.png" descr="C:\My Projects\BQMGLAM0100 - Global Asset Mgmt 2023\Results\Gif\Wordclouds\wc_g1_TL_br_s1.png">
            <a:extLst>
              <a:ext uri="{FF2B5EF4-FFF2-40B4-BE49-F238E27FC236}">
                <a16:creationId xmlns:a16="http://schemas.microsoft.com/office/drawing/2014/main" id="{9E4B9B42-D726-F0C5-D80A-034C5DD504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572"/>
          <a:stretch/>
        </p:blipFill>
        <p:spPr>
          <a:xfrm>
            <a:off x="2821085" y="1510917"/>
            <a:ext cx="2964747" cy="1620000"/>
          </a:xfrm>
          <a:prstGeom prst="rect">
            <a:avLst/>
          </a:prstGeom>
          <a:ln/>
        </p:spPr>
      </p:pic>
      <p:pic>
        <p:nvPicPr>
          <p:cNvPr id="27" name="C:\My Projects\BQMGLAM0100 - Global Asset Mgmt 2023\Results\Gif\Q2-0034 Thought leadership\g6_br_s1.gif" descr="C:\My Projects\BQMGLAM0100 - Global Asset Mgmt 2023\Results\Gif\Q2-0034 Thought leadership\g6_br_s1.gif">
            <a:extLst>
              <a:ext uri="{FF2B5EF4-FFF2-40B4-BE49-F238E27FC236}">
                <a16:creationId xmlns:a16="http://schemas.microsoft.com/office/drawing/2014/main" id="{D42FBE3D-87A6-95E1-9169-057F8FE080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6842167" y="1579719"/>
            <a:ext cx="2462213" cy="1566863"/>
          </a:xfrm>
          <a:prstGeom prst="rect">
            <a:avLst/>
          </a:prstGeom>
          <a:ln/>
        </p:spPr>
      </p:pic>
      <p:pic>
        <p:nvPicPr>
          <p:cNvPr id="20" name="C:\My Projects\BQMGLAM0100 - Global Asset Mgmt 2023\Results\Gif\Q2-0034 Thought leadership\g6_br_s2.gif" descr="C:\My Projects\BQMGLAM0100 - Global Asset Mgmt 2023\Results\Gif\Q2-0034 Thought leadership\g6_br_s2.gif">
            <a:extLst>
              <a:ext uri="{FF2B5EF4-FFF2-40B4-BE49-F238E27FC236}">
                <a16:creationId xmlns:a16="http://schemas.microsoft.com/office/drawing/2014/main" id="{A17C0CFD-CF88-1E99-621A-0FB09C5A71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/>
          <a:stretch/>
        </p:blipFill>
        <p:spPr>
          <a:xfrm>
            <a:off x="6842167" y="3172569"/>
            <a:ext cx="2462213" cy="1566863"/>
          </a:xfrm>
          <a:prstGeom prst="rect">
            <a:avLst/>
          </a:prstGeom>
          <a:ln/>
        </p:spPr>
      </p:pic>
      <p:pic>
        <p:nvPicPr>
          <p:cNvPr id="8" name="C:\My Projects\BQMGLAM0100 - Global Asset Mgmt 2023\Results\Gif\Q2-0034 Thought leadership\g6_br_s3.gif" descr="C:\My Projects\BQMGLAM0100 - Global Asset Mgmt 2023\Results\Gif\Q2-0034 Thought leadership\g6_br_s3.gif">
            <a:extLst>
              <a:ext uri="{FF2B5EF4-FFF2-40B4-BE49-F238E27FC236}">
                <a16:creationId xmlns:a16="http://schemas.microsoft.com/office/drawing/2014/main" id="{D9BFE83F-523B-AF51-6E8C-A7490EF759E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/>
          <a:stretch/>
        </p:blipFill>
        <p:spPr>
          <a:xfrm>
            <a:off x="6842167" y="4740597"/>
            <a:ext cx="2462213" cy="1566863"/>
          </a:xfrm>
          <a:prstGeom prst="rect">
            <a:avLst/>
          </a:prstGeom>
          <a:ln/>
        </p:spPr>
      </p:pic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FE15BBCE-1551-450F-B50E-A0662EEE058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14783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51" imgH="351" progId="TCLayout.ActiveDocument.1">
                  <p:embed/>
                </p:oleObj>
              </mc:Choice>
              <mc:Fallback>
                <p:oleObj name="think-cell Slide" r:id="rId12" imgW="351" imgH="351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FE15BBCE-1551-450F-B50E-A0662EEE05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5EED7C65-952E-04BB-EAFC-D32B227B1C2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209240" y="4849713"/>
            <a:ext cx="145887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j-lt"/>
              </a:rPr>
              <a:t>Advisers are primarily interested in the macro economy, Brazil and China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CC5A8C-0351-4626-92E8-1901C98F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51" y="85095"/>
            <a:ext cx="10475099" cy="723097"/>
          </a:xfrm>
        </p:spPr>
        <p:txBody>
          <a:bodyPr vert="horz"/>
          <a:lstStyle/>
          <a:p>
            <a:r>
              <a:rPr lang="en-US" dirty="0"/>
              <a:t>ESG and interest rates are leading topics with institutional and wholesale fund buyers. The macro economy, Brazil and China themes are of interest with advisers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CFC72-110D-4BB3-98FD-7586E478811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D805D0E-609C-4704-9BF4-00C958869529}" type="slidenum">
              <a:rPr lang="en-AU" smtClean="0"/>
              <a:pPr/>
              <a:t>5</a:t>
            </a:fld>
            <a:endParaRPr lang="en-AU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6BE5B99-23CE-7D2E-DAD3-2C8598806670}"/>
              </a:ext>
            </a:extLst>
          </p:cNvPr>
          <p:cNvSpPr txBox="1">
            <a:spLocks/>
          </p:cNvSpPr>
          <p:nvPr/>
        </p:nvSpPr>
        <p:spPr>
          <a:xfrm>
            <a:off x="1493575" y="1051166"/>
            <a:ext cx="5593910" cy="1661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200" b="1" dirty="0"/>
              <a:t>Thought leadership topics of interest in the next 12 months (Brazil, 2023)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E568E8-E901-82CC-B827-A042D61686F5}"/>
              </a:ext>
            </a:extLst>
          </p:cNvPr>
          <p:cNvSpPr txBox="1"/>
          <p:nvPr/>
        </p:nvSpPr>
        <p:spPr>
          <a:xfrm>
            <a:off x="976650" y="2156750"/>
            <a:ext cx="1353359" cy="3306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Institutional</a:t>
            </a:r>
            <a:endParaRPr lang="en-GB" sz="1100" b="1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7D932F-C284-CAC8-C996-B88B4B4105B5}"/>
              </a:ext>
            </a:extLst>
          </p:cNvPr>
          <p:cNvSpPr txBox="1"/>
          <p:nvPr/>
        </p:nvSpPr>
        <p:spPr>
          <a:xfrm>
            <a:off x="976650" y="5338170"/>
            <a:ext cx="1466626" cy="360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 Financial adviser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71E4F23-2538-9BAA-98F0-AEF4D6AFBD97}"/>
              </a:ext>
            </a:extLst>
          </p:cNvPr>
          <p:cNvSpPr txBox="1">
            <a:spLocks/>
          </p:cNvSpPr>
          <p:nvPr/>
        </p:nvSpPr>
        <p:spPr>
          <a:xfrm>
            <a:off x="6887093" y="1051166"/>
            <a:ext cx="2372363" cy="1661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200" b="1" dirty="0"/>
              <a:t>Top 5 topics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B9E687-CE4D-2A30-1C6D-7903F2BE6A2C}"/>
              </a:ext>
            </a:extLst>
          </p:cNvPr>
          <p:cNvSpPr txBox="1"/>
          <p:nvPr/>
        </p:nvSpPr>
        <p:spPr>
          <a:xfrm>
            <a:off x="8882639" y="1389479"/>
            <a:ext cx="694486" cy="24844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Change in rank vs. 22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357A00-C3A4-CBA9-69F8-7E93DDBCE01B}"/>
              </a:ext>
            </a:extLst>
          </p:cNvPr>
          <p:cNvSpPr txBox="1"/>
          <p:nvPr/>
        </p:nvSpPr>
        <p:spPr>
          <a:xfrm>
            <a:off x="6799028" y="1389479"/>
            <a:ext cx="694486" cy="24844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2023 Rank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5AB9A04-7688-2152-E08D-992A1C046AAE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8" y="2120820"/>
            <a:ext cx="402545" cy="402545"/>
          </a:xfrm>
          <a:prstGeom prst="rect">
            <a:avLst/>
          </a:prstGeom>
          <a:noFill/>
        </p:spPr>
      </p:pic>
      <p:pic>
        <p:nvPicPr>
          <p:cNvPr id="24" name="Content Placeholder 50">
            <a:extLst>
              <a:ext uri="{FF2B5EF4-FFF2-40B4-BE49-F238E27FC236}">
                <a16:creationId xmlns:a16="http://schemas.microsoft.com/office/drawing/2014/main" id="{37DCB8F8-F279-7C32-1F5B-760835E2643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0" y="3715591"/>
            <a:ext cx="403200" cy="403200"/>
          </a:xfrm>
          <a:prstGeom prst="rect">
            <a:avLst/>
          </a:prstGeom>
          <a:noFill/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9B9C42D8-18F6-84C0-4901-8FA3BAE51E35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178" y="5317138"/>
            <a:ext cx="402064" cy="40206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C4A3AF-7650-7679-45C9-4A53509CBCBA}"/>
              </a:ext>
            </a:extLst>
          </p:cNvPr>
          <p:cNvCxnSpPr>
            <a:cxnSpLocks/>
          </p:cNvCxnSpPr>
          <p:nvPr/>
        </p:nvCxnSpPr>
        <p:spPr>
          <a:xfrm>
            <a:off x="9767575" y="1782201"/>
            <a:ext cx="381520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BAB2007-1A91-BB31-7F71-805EA18D8801}"/>
              </a:ext>
            </a:extLst>
          </p:cNvPr>
          <p:cNvCxnSpPr>
            <a:cxnSpLocks/>
          </p:cNvCxnSpPr>
          <p:nvPr/>
        </p:nvCxnSpPr>
        <p:spPr>
          <a:xfrm>
            <a:off x="9767575" y="4954545"/>
            <a:ext cx="381520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8FE8966-FBF5-1EF0-C512-99728B393445}"/>
              </a:ext>
            </a:extLst>
          </p:cNvPr>
          <p:cNvSpPr txBox="1">
            <a:spLocks/>
          </p:cNvSpPr>
          <p:nvPr/>
        </p:nvSpPr>
        <p:spPr>
          <a:xfrm>
            <a:off x="347472" y="6635714"/>
            <a:ext cx="9737054" cy="23083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Calibri (Body)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Note: 	1. </a:t>
            </a:r>
            <a:r>
              <a:rPr lang="en-US" dirty="0"/>
              <a:t>Arrows indicate the topic’s change in ranking (2022 vs. 2023). </a:t>
            </a:r>
            <a:endParaRPr lang="en-SG" dirty="0"/>
          </a:p>
        </p:txBody>
      </p:sp>
      <p:graphicFrame>
        <p:nvGraphicFramePr>
          <p:cNvPr id="11" name="Table 19">
            <a:extLst>
              <a:ext uri="{FF2B5EF4-FFF2-40B4-BE49-F238E27FC236}">
                <a16:creationId xmlns:a16="http://schemas.microsoft.com/office/drawing/2014/main" id="{8EDEB4CF-AFE3-2A31-743B-8F848D5C9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96054"/>
              </p:ext>
            </p:extLst>
          </p:nvPr>
        </p:nvGraphicFramePr>
        <p:xfrm>
          <a:off x="9064041" y="1669941"/>
          <a:ext cx="329338" cy="143561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29338">
                  <a:extLst>
                    <a:ext uri="{9D8B030D-6E8A-4147-A177-3AD203B41FA5}">
                      <a16:colId xmlns:a16="http://schemas.microsoft.com/office/drawing/2014/main" val="3022616458"/>
                    </a:ext>
                  </a:extLst>
                </a:gridCol>
              </a:tblGrid>
              <a:tr h="2871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421679"/>
                  </a:ext>
                </a:extLst>
              </a:tr>
              <a:tr h="287122">
                <a:tc>
                  <a:txBody>
                    <a:bodyPr/>
                    <a:lstStyle/>
                    <a:p>
                      <a:pPr algn="ctr"/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687444"/>
                  </a:ext>
                </a:extLst>
              </a:tr>
              <a:tr h="2871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987792"/>
                  </a:ext>
                </a:extLst>
              </a:tr>
              <a:tr h="2871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081934"/>
                  </a:ext>
                </a:extLst>
              </a:tr>
              <a:tr h="2871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14283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87B664E-0FFF-8C92-CF2D-F941AE2CF0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821465"/>
              </p:ext>
            </p:extLst>
          </p:nvPr>
        </p:nvGraphicFramePr>
        <p:xfrm>
          <a:off x="9060500" y="3229835"/>
          <a:ext cx="329338" cy="143561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29338">
                  <a:extLst>
                    <a:ext uri="{9D8B030D-6E8A-4147-A177-3AD203B41FA5}">
                      <a16:colId xmlns:a16="http://schemas.microsoft.com/office/drawing/2014/main" val="3022616458"/>
                    </a:ext>
                  </a:extLst>
                </a:gridCol>
              </a:tblGrid>
              <a:tr h="287122">
                <a:tc>
                  <a:txBody>
                    <a:bodyPr/>
                    <a:lstStyle/>
                    <a:p>
                      <a:pPr algn="ctr"/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421679"/>
                  </a:ext>
                </a:extLst>
              </a:tr>
              <a:tr h="287122">
                <a:tc>
                  <a:txBody>
                    <a:bodyPr/>
                    <a:lstStyle/>
                    <a:p>
                      <a:pPr algn="ctr"/>
                      <a:r>
                        <a:rPr lang="en-CA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endParaRPr lang="en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687444"/>
                  </a:ext>
                </a:extLst>
              </a:tr>
              <a:tr h="287122">
                <a:tc>
                  <a:txBody>
                    <a:bodyPr/>
                    <a:lstStyle/>
                    <a:p>
                      <a:pPr algn="ctr"/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987792"/>
                  </a:ext>
                </a:extLst>
              </a:tr>
              <a:tr h="287122">
                <a:tc>
                  <a:txBody>
                    <a:bodyPr/>
                    <a:lstStyle/>
                    <a:p>
                      <a:pPr algn="ctr"/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081934"/>
                  </a:ext>
                </a:extLst>
              </a:tr>
              <a:tr h="2871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CA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142832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6DA8335-740D-6A58-9413-F9992722A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602728"/>
              </p:ext>
            </p:extLst>
          </p:nvPr>
        </p:nvGraphicFramePr>
        <p:xfrm>
          <a:off x="9060500" y="4815373"/>
          <a:ext cx="329338" cy="143561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29338">
                  <a:extLst>
                    <a:ext uri="{9D8B030D-6E8A-4147-A177-3AD203B41FA5}">
                      <a16:colId xmlns:a16="http://schemas.microsoft.com/office/drawing/2014/main" val="3022616458"/>
                    </a:ext>
                  </a:extLst>
                </a:gridCol>
              </a:tblGrid>
              <a:tr h="287122">
                <a:tc>
                  <a:txBody>
                    <a:bodyPr/>
                    <a:lstStyle/>
                    <a:p>
                      <a:pPr algn="ctr"/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421679"/>
                  </a:ext>
                </a:extLst>
              </a:tr>
              <a:tr h="2871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↑</a:t>
                      </a:r>
                      <a:endParaRPr kumimoji="0" lang="en-C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687444"/>
                  </a:ext>
                </a:extLst>
              </a:tr>
              <a:tr h="287122">
                <a:tc>
                  <a:txBody>
                    <a:bodyPr/>
                    <a:lstStyle/>
                    <a:p>
                      <a:pPr algn="ctr"/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987792"/>
                  </a:ext>
                </a:extLst>
              </a:tr>
              <a:tr h="2871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081934"/>
                  </a:ext>
                </a:extLst>
              </a:tr>
              <a:tr h="2871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14283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D60E15C9-AC33-2242-D979-258AC60E90A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209240" y="1625660"/>
            <a:ext cx="1458876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Interest rates, ESG and inflation are key topics of interest with institutional and wholesale fund buyers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E8D32D4-C901-5F91-58A8-EA63B1508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209240" y="3202849"/>
            <a:ext cx="145887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latin typeface="+mj-lt"/>
              </a:rPr>
              <a:t>Emerging market themes are also of interest with retail audiences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58D7A07-3E54-22A4-F74D-34F05B8A5B1D}"/>
              </a:ext>
            </a:extLst>
          </p:cNvPr>
          <p:cNvCxnSpPr>
            <a:cxnSpLocks/>
          </p:cNvCxnSpPr>
          <p:nvPr/>
        </p:nvCxnSpPr>
        <p:spPr>
          <a:xfrm>
            <a:off x="9767575" y="3398169"/>
            <a:ext cx="381520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89D8DCC-592A-E714-244B-8678983DF5A4}"/>
              </a:ext>
            </a:extLst>
          </p:cNvPr>
          <p:cNvSpPr txBox="1"/>
          <p:nvPr/>
        </p:nvSpPr>
        <p:spPr>
          <a:xfrm>
            <a:off x="976650" y="3734079"/>
            <a:ext cx="1664159" cy="360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Wholesale fund buyer</a:t>
            </a:r>
            <a:endParaRPr lang="en-GB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16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FE15BBCE-1551-450F-B50E-A0662EEE058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72531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1" imgH="351" progId="TCLayout.ActiveDocument.1">
                  <p:embed/>
                </p:oleObj>
              </mc:Choice>
              <mc:Fallback>
                <p:oleObj name="think-cell Slide" r:id="rId3" imgW="351" imgH="351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FE15BBCE-1551-450F-B50E-A0662EEE05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5CC5A8C-0351-4626-92E8-1901C98F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51" y="85095"/>
            <a:ext cx="10448429" cy="723097"/>
          </a:xfrm>
        </p:spPr>
        <p:txBody>
          <a:bodyPr vert="horz"/>
          <a:lstStyle/>
          <a:p>
            <a:r>
              <a:rPr lang="en-CA" dirty="0"/>
              <a:t>Retail audiences report a higher AI adoption rate than institutions, using AI for client engagement, internal operational efficiency and investment research &amp; analysis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CFC72-110D-4BB3-98FD-7586E478811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D805D0E-609C-4704-9BF4-00C958869529}" type="slidenum">
              <a:rPr lang="en-AU" smtClean="0"/>
              <a:pPr/>
              <a:t>6</a:t>
            </a:fld>
            <a:endParaRPr lang="en-AU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6BE5B99-23CE-7D2E-DAD3-2C8598806670}"/>
              </a:ext>
            </a:extLst>
          </p:cNvPr>
          <p:cNvSpPr txBox="1">
            <a:spLocks/>
          </p:cNvSpPr>
          <p:nvPr/>
        </p:nvSpPr>
        <p:spPr>
          <a:xfrm>
            <a:off x="5114657" y="1051166"/>
            <a:ext cx="5593910" cy="1661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Top 3 uses of Artificial Intelligence techniques by firms (Brazil, 2023)</a:t>
            </a:r>
            <a:endParaRPr lang="en-CA" sz="1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BE0BE1-1F9A-E748-3E19-A43921C6DDF8}"/>
              </a:ext>
            </a:extLst>
          </p:cNvPr>
          <p:cNvSpPr txBox="1"/>
          <p:nvPr/>
        </p:nvSpPr>
        <p:spPr>
          <a:xfrm>
            <a:off x="4039536" y="1627090"/>
            <a:ext cx="2516400" cy="2664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10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algn="ctr"/>
            <a:r>
              <a:rPr lang="en-CA" sz="1200" dirty="0"/>
              <a:t>1</a:t>
            </a:r>
            <a:r>
              <a:rPr lang="en-CA" sz="1200" b="1" dirty="0">
                <a:solidFill>
                  <a:schemeClr val="accent3">
                    <a:lumMod val="75000"/>
                  </a:schemeClr>
                </a:solidFill>
              </a:rPr>
              <a:t>. Internal operational efficiency</a:t>
            </a:r>
          </a:p>
        </p:txBody>
      </p:sp>
      <p:sp>
        <p:nvSpPr>
          <p:cNvPr id="64" name="Rectangular Callout 24">
            <a:extLst>
              <a:ext uri="{FF2B5EF4-FFF2-40B4-BE49-F238E27FC236}">
                <a16:creationId xmlns:a16="http://schemas.microsoft.com/office/drawing/2014/main" id="{8A94800F-CF23-85B6-F3AE-ECE19A3F0D93}"/>
              </a:ext>
            </a:extLst>
          </p:cNvPr>
          <p:cNvSpPr/>
          <p:nvPr/>
        </p:nvSpPr>
        <p:spPr>
          <a:xfrm>
            <a:off x="4038852" y="1717028"/>
            <a:ext cx="2517768" cy="1148365"/>
          </a:xfrm>
          <a:prstGeom prst="wedgeRectCallout">
            <a:avLst>
              <a:gd name="adj1" fmla="val -46593"/>
              <a:gd name="adj2" fmla="val 5533"/>
            </a:avLst>
          </a:prstGeom>
          <a:noFill/>
          <a:ln w="6350">
            <a:noFill/>
          </a:ln>
          <a:effectLst/>
        </p:spPr>
        <p:txBody>
          <a:bodyPr vert="horz" wrap="square" lIns="180000" tIns="180000" rIns="180000" bIns="18000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latin typeface="Calibri" panose="020F0502020204030204" pitchFamily="34" charset="0"/>
              </a:rPr>
              <a:t>Using AI for faster and more widespread access to corporate and market information.</a:t>
            </a:r>
          </a:p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latin typeface="Calibri" panose="020F0502020204030204" pitchFamily="34" charset="0"/>
              </a:rPr>
              <a:t>Pension Fund, Brazil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5BC104-18EF-0472-2753-3A1AB8E244F1}"/>
              </a:ext>
            </a:extLst>
          </p:cNvPr>
          <p:cNvSpPr txBox="1"/>
          <p:nvPr/>
        </p:nvSpPr>
        <p:spPr>
          <a:xfrm>
            <a:off x="3958284" y="1789630"/>
            <a:ext cx="6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6"/>
            <a:r>
              <a:rPr lang="en-US" sz="3600" b="0" i="0" dirty="0">
                <a:solidFill>
                  <a:srgbClr val="416682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3600" b="0" i="0" dirty="0">
              <a:solidFill>
                <a:srgbClr val="416682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79AE66-C455-7907-33D1-2616AD76484C}"/>
              </a:ext>
            </a:extLst>
          </p:cNvPr>
          <p:cNvSpPr txBox="1"/>
          <p:nvPr/>
        </p:nvSpPr>
        <p:spPr>
          <a:xfrm>
            <a:off x="6651614" y="1627090"/>
            <a:ext cx="2516400" cy="2664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10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algn="ctr"/>
            <a:r>
              <a:rPr lang="en-CA" sz="1200" b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2. Asset manager due diligence</a:t>
            </a:r>
          </a:p>
        </p:txBody>
      </p:sp>
      <p:sp>
        <p:nvSpPr>
          <p:cNvPr id="66" name="Rectangular Callout 24">
            <a:extLst>
              <a:ext uri="{FF2B5EF4-FFF2-40B4-BE49-F238E27FC236}">
                <a16:creationId xmlns:a16="http://schemas.microsoft.com/office/drawing/2014/main" id="{0DD08E57-0693-7345-2C4A-A43F0F518B5B}"/>
              </a:ext>
            </a:extLst>
          </p:cNvPr>
          <p:cNvSpPr/>
          <p:nvPr/>
        </p:nvSpPr>
        <p:spPr>
          <a:xfrm>
            <a:off x="6650930" y="1717028"/>
            <a:ext cx="2517768" cy="1148365"/>
          </a:xfrm>
          <a:prstGeom prst="wedgeRectCallout">
            <a:avLst>
              <a:gd name="adj1" fmla="val -46593"/>
              <a:gd name="adj2" fmla="val 5533"/>
            </a:avLst>
          </a:prstGeom>
          <a:noFill/>
          <a:ln w="6350">
            <a:noFill/>
          </a:ln>
          <a:effectLst/>
        </p:spPr>
        <p:txBody>
          <a:bodyPr vert="horz" wrap="square" lIns="180000" tIns="180000" rIns="180000" bIns="18000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latin typeface="Calibri" panose="020F0502020204030204" pitchFamily="34" charset="0"/>
              </a:rPr>
              <a:t>We use it more in building reports and AI builds the texts. We are also going to invest in using AI for investment analysis.</a:t>
            </a:r>
          </a:p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latin typeface="Calibri" panose="020F0502020204030204" pitchFamily="34" charset="0"/>
              </a:rPr>
              <a:t>Asset Consultant, Brazil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F2BECB-6A63-62EE-7554-BB6A71C8F442}"/>
              </a:ext>
            </a:extLst>
          </p:cNvPr>
          <p:cNvSpPr txBox="1"/>
          <p:nvPr/>
        </p:nvSpPr>
        <p:spPr>
          <a:xfrm>
            <a:off x="9263692" y="1627090"/>
            <a:ext cx="2516400" cy="2664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10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algn="ctr"/>
            <a:r>
              <a:rPr lang="en-CA" sz="1200" dirty="0">
                <a:solidFill>
                  <a:schemeClr val="accent1"/>
                </a:solidFill>
              </a:rPr>
              <a:t>3</a:t>
            </a:r>
            <a:r>
              <a:rPr lang="en-CA" sz="1200" b="1" dirty="0">
                <a:solidFill>
                  <a:schemeClr val="accent1"/>
                </a:solidFill>
              </a:rPr>
              <a:t>. Client engagement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1B8097-C641-CEF2-DB53-260CDFFEF134}"/>
              </a:ext>
            </a:extLst>
          </p:cNvPr>
          <p:cNvSpPr txBox="1"/>
          <p:nvPr/>
        </p:nvSpPr>
        <p:spPr>
          <a:xfrm>
            <a:off x="4039536" y="3356572"/>
            <a:ext cx="2516400" cy="2664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CA" sz="1200" b="1" dirty="0">
                <a:solidFill>
                  <a:schemeClr val="accent1"/>
                </a:solidFill>
              </a:rPr>
              <a:t>1. Client engagement</a:t>
            </a:r>
          </a:p>
        </p:txBody>
      </p:sp>
      <p:sp>
        <p:nvSpPr>
          <p:cNvPr id="2" name="Rectangular Callout 24">
            <a:extLst>
              <a:ext uri="{FF2B5EF4-FFF2-40B4-BE49-F238E27FC236}">
                <a16:creationId xmlns:a16="http://schemas.microsoft.com/office/drawing/2014/main" id="{43EC577B-602B-788C-9007-755D32023474}"/>
              </a:ext>
            </a:extLst>
          </p:cNvPr>
          <p:cNvSpPr/>
          <p:nvPr/>
        </p:nvSpPr>
        <p:spPr>
          <a:xfrm>
            <a:off x="4039536" y="3457547"/>
            <a:ext cx="2516400" cy="1148365"/>
          </a:xfrm>
          <a:prstGeom prst="wedgeRectCallout">
            <a:avLst>
              <a:gd name="adj1" fmla="val -46593"/>
              <a:gd name="adj2" fmla="val 5533"/>
            </a:avLst>
          </a:prstGeom>
          <a:noFill/>
          <a:ln w="6350">
            <a:noFill/>
          </a:ln>
          <a:effectLst/>
        </p:spPr>
        <p:txBody>
          <a:bodyPr vert="horz" wrap="square" lIns="180000" tIns="180000" rIns="180000" bIns="18000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latin typeface="Calibri" panose="020F0502020204030204" pitchFamily="34" charset="0"/>
              </a:rPr>
              <a:t>It exists only to filter and direct customer service.</a:t>
            </a:r>
          </a:p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latin typeface="Calibri" panose="020F0502020204030204" pitchFamily="34" charset="0"/>
              </a:rPr>
              <a:t>Wholesale Fund Buyer, Brazil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EFF011-8382-6EC6-37D8-EF62EDA8885C}"/>
              </a:ext>
            </a:extLst>
          </p:cNvPr>
          <p:cNvSpPr txBox="1"/>
          <p:nvPr/>
        </p:nvSpPr>
        <p:spPr>
          <a:xfrm>
            <a:off x="3958284" y="3510698"/>
            <a:ext cx="6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6"/>
            <a:r>
              <a:rPr lang="en-US" sz="3600" b="0" i="0" dirty="0">
                <a:solidFill>
                  <a:schemeClr val="accent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3600" b="0" i="0" dirty="0">
              <a:solidFill>
                <a:schemeClr val="accent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1C5599-C2C7-C61B-9306-226F1EC99F62}"/>
              </a:ext>
            </a:extLst>
          </p:cNvPr>
          <p:cNvSpPr txBox="1"/>
          <p:nvPr/>
        </p:nvSpPr>
        <p:spPr>
          <a:xfrm>
            <a:off x="6651614" y="3356572"/>
            <a:ext cx="2516400" cy="2664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CA" sz="1200" b="1" dirty="0">
                <a:solidFill>
                  <a:schemeClr val="accent3">
                    <a:lumMod val="75000"/>
                  </a:schemeClr>
                </a:solidFill>
              </a:rPr>
              <a:t>2. Internal operational efficiency</a:t>
            </a:r>
          </a:p>
        </p:txBody>
      </p:sp>
      <p:sp>
        <p:nvSpPr>
          <p:cNvPr id="10" name="Rectangular Callout 24">
            <a:extLst>
              <a:ext uri="{FF2B5EF4-FFF2-40B4-BE49-F238E27FC236}">
                <a16:creationId xmlns:a16="http://schemas.microsoft.com/office/drawing/2014/main" id="{1CB5FC59-4874-47CF-DEE0-FC482436A892}"/>
              </a:ext>
            </a:extLst>
          </p:cNvPr>
          <p:cNvSpPr/>
          <p:nvPr/>
        </p:nvSpPr>
        <p:spPr>
          <a:xfrm>
            <a:off x="6651614" y="3457547"/>
            <a:ext cx="2516400" cy="1148365"/>
          </a:xfrm>
          <a:prstGeom prst="wedgeRectCallout">
            <a:avLst>
              <a:gd name="adj1" fmla="val -46593"/>
              <a:gd name="adj2" fmla="val 5533"/>
            </a:avLst>
          </a:prstGeom>
          <a:noFill/>
          <a:ln w="6350">
            <a:noFill/>
          </a:ln>
          <a:effectLst/>
        </p:spPr>
        <p:txBody>
          <a:bodyPr vert="horz" wrap="square" lIns="180000" tIns="180000" rIns="180000" bIns="18000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latin typeface="Calibri" panose="020F0502020204030204" pitchFamily="34" charset="0"/>
              </a:rPr>
              <a:t>Very positive to gain scale and efficiency and reduce operational cost.</a:t>
            </a:r>
          </a:p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</a:t>
            </a:r>
            <a:r>
              <a:rPr lang="en-US" sz="1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holesale Fund Buyer</a:t>
            </a:r>
            <a:r>
              <a:rPr lang="en-US" sz="1000" b="1" i="1" dirty="0">
                <a:latin typeface="Calibri" panose="020F0502020204030204" pitchFamily="34" charset="0"/>
              </a:rPr>
              <a:t>, Brazil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6B3EDA-1CEE-168A-1630-B075157C7B0A}"/>
              </a:ext>
            </a:extLst>
          </p:cNvPr>
          <p:cNvSpPr txBox="1"/>
          <p:nvPr/>
        </p:nvSpPr>
        <p:spPr>
          <a:xfrm>
            <a:off x="9263692" y="3356572"/>
            <a:ext cx="2516400" cy="2664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CA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3. Investment research &amp; analysis</a:t>
            </a:r>
          </a:p>
        </p:txBody>
      </p:sp>
      <p:sp>
        <p:nvSpPr>
          <p:cNvPr id="14" name="Rectangular Callout 24">
            <a:extLst>
              <a:ext uri="{FF2B5EF4-FFF2-40B4-BE49-F238E27FC236}">
                <a16:creationId xmlns:a16="http://schemas.microsoft.com/office/drawing/2014/main" id="{DD41F371-312E-08B9-DC1E-B27807F32DB4}"/>
              </a:ext>
            </a:extLst>
          </p:cNvPr>
          <p:cNvSpPr/>
          <p:nvPr/>
        </p:nvSpPr>
        <p:spPr>
          <a:xfrm>
            <a:off x="9263692" y="3457547"/>
            <a:ext cx="2516400" cy="1148365"/>
          </a:xfrm>
          <a:prstGeom prst="wedgeRectCallout">
            <a:avLst>
              <a:gd name="adj1" fmla="val -46593"/>
              <a:gd name="adj2" fmla="val 5533"/>
            </a:avLst>
          </a:prstGeom>
          <a:noFill/>
          <a:ln w="6350">
            <a:noFill/>
          </a:ln>
          <a:effectLst/>
        </p:spPr>
        <p:txBody>
          <a:bodyPr vert="horz" wrap="square" lIns="180000" tIns="180000" rIns="180000" bIns="18000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Sometimes we need to make an information filter and then we use AI for that, so it's more like an initial polish.</a:t>
            </a:r>
          </a:p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Wholesale Fund Buyer, Brazil</a:t>
            </a:r>
            <a:r>
              <a:rPr lang="en-US" sz="1000" b="1" dirty="0"/>
              <a:t> </a:t>
            </a:r>
            <a:endParaRPr lang="en-US" sz="1000" b="1" i="1" dirty="0">
              <a:latin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3D6C9A-4C5D-A86A-CCE1-BDAA5E47A51C}"/>
              </a:ext>
            </a:extLst>
          </p:cNvPr>
          <p:cNvSpPr txBox="1"/>
          <p:nvPr/>
        </p:nvSpPr>
        <p:spPr>
          <a:xfrm>
            <a:off x="4039536" y="5096260"/>
            <a:ext cx="2516400" cy="2664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CA" sz="1200" b="1" dirty="0">
                <a:solidFill>
                  <a:schemeClr val="accent1"/>
                </a:solidFill>
              </a:rPr>
              <a:t>1. Client engagement</a:t>
            </a:r>
          </a:p>
        </p:txBody>
      </p:sp>
      <p:sp>
        <p:nvSpPr>
          <p:cNvPr id="35" name="Rectangular Callout 24">
            <a:extLst>
              <a:ext uri="{FF2B5EF4-FFF2-40B4-BE49-F238E27FC236}">
                <a16:creationId xmlns:a16="http://schemas.microsoft.com/office/drawing/2014/main" id="{F111F6AE-9D2E-883A-18A8-E97B6CA3D291}"/>
              </a:ext>
            </a:extLst>
          </p:cNvPr>
          <p:cNvSpPr/>
          <p:nvPr/>
        </p:nvSpPr>
        <p:spPr>
          <a:xfrm>
            <a:off x="4039536" y="5189528"/>
            <a:ext cx="2516400" cy="1148365"/>
          </a:xfrm>
          <a:prstGeom prst="wedgeRectCallout">
            <a:avLst>
              <a:gd name="adj1" fmla="val -46593"/>
              <a:gd name="adj2" fmla="val 5533"/>
            </a:avLst>
          </a:prstGeom>
          <a:noFill/>
          <a:ln w="6350">
            <a:noFill/>
          </a:ln>
          <a:effectLst/>
        </p:spPr>
        <p:txBody>
          <a:bodyPr vert="horz" wrap="square" lIns="180000" tIns="180000" rIns="180000" bIns="18000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latin typeface="Calibri" panose="020F0502020204030204" pitchFamily="34" charset="0"/>
              </a:rPr>
              <a:t>More interesting language for high-income customers.</a:t>
            </a:r>
          </a:p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Financial Adviser, </a:t>
            </a:r>
            <a:r>
              <a:rPr lang="en-US" sz="1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Brazil</a:t>
            </a:r>
            <a:endParaRPr lang="en-US" sz="1000" b="1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3EFE78-5EB0-2519-4150-22793A18D4AB}"/>
              </a:ext>
            </a:extLst>
          </p:cNvPr>
          <p:cNvSpPr txBox="1"/>
          <p:nvPr/>
        </p:nvSpPr>
        <p:spPr>
          <a:xfrm>
            <a:off x="6651614" y="5096260"/>
            <a:ext cx="2516400" cy="2664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CA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2. Investment research &amp; analysis</a:t>
            </a:r>
          </a:p>
        </p:txBody>
      </p:sp>
      <p:sp>
        <p:nvSpPr>
          <p:cNvPr id="39" name="Rectangular Callout 24">
            <a:extLst>
              <a:ext uri="{FF2B5EF4-FFF2-40B4-BE49-F238E27FC236}">
                <a16:creationId xmlns:a16="http://schemas.microsoft.com/office/drawing/2014/main" id="{40E5C6BD-5EC6-4ED3-266A-57DA910153E1}"/>
              </a:ext>
            </a:extLst>
          </p:cNvPr>
          <p:cNvSpPr/>
          <p:nvPr/>
        </p:nvSpPr>
        <p:spPr>
          <a:xfrm>
            <a:off x="6651614" y="5189528"/>
            <a:ext cx="2516400" cy="1148365"/>
          </a:xfrm>
          <a:prstGeom prst="wedgeRectCallout">
            <a:avLst>
              <a:gd name="adj1" fmla="val -46593"/>
              <a:gd name="adj2" fmla="val 5533"/>
            </a:avLst>
          </a:prstGeom>
          <a:noFill/>
          <a:ln w="6350">
            <a:noFill/>
          </a:ln>
          <a:effectLst/>
        </p:spPr>
        <p:txBody>
          <a:bodyPr vert="horz" wrap="square" lIns="180000" tIns="180000" rIns="180000" bIns="18000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latin typeface="Calibri" panose="020F0502020204030204" pitchFamily="34" charset="0"/>
              </a:rPr>
              <a:t>Assist in programming internal market research solutions.</a:t>
            </a:r>
          </a:p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Financial Adviser, </a:t>
            </a:r>
            <a:r>
              <a:rPr lang="en-US" sz="1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Brazil</a:t>
            </a:r>
            <a:endParaRPr lang="en-US" sz="1000" b="1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02F99F-DD4E-B50A-8664-15123A472AD6}"/>
              </a:ext>
            </a:extLst>
          </p:cNvPr>
          <p:cNvSpPr txBox="1"/>
          <p:nvPr/>
        </p:nvSpPr>
        <p:spPr>
          <a:xfrm>
            <a:off x="9263692" y="5096260"/>
            <a:ext cx="2516400" cy="2664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CA" sz="1200" b="1" dirty="0">
                <a:solidFill>
                  <a:schemeClr val="accent3">
                    <a:lumMod val="75000"/>
                  </a:schemeClr>
                </a:solidFill>
              </a:rPr>
              <a:t>3. Internal operational efficiency</a:t>
            </a:r>
          </a:p>
        </p:txBody>
      </p:sp>
      <p:sp>
        <p:nvSpPr>
          <p:cNvPr id="43" name="Rectangular Callout 24">
            <a:extLst>
              <a:ext uri="{FF2B5EF4-FFF2-40B4-BE49-F238E27FC236}">
                <a16:creationId xmlns:a16="http://schemas.microsoft.com/office/drawing/2014/main" id="{94E5E675-8B8D-25D3-54D9-05CC31B49528}"/>
              </a:ext>
            </a:extLst>
          </p:cNvPr>
          <p:cNvSpPr/>
          <p:nvPr/>
        </p:nvSpPr>
        <p:spPr>
          <a:xfrm>
            <a:off x="9263692" y="5189528"/>
            <a:ext cx="2516400" cy="1148365"/>
          </a:xfrm>
          <a:prstGeom prst="wedgeRectCallout">
            <a:avLst>
              <a:gd name="adj1" fmla="val -46593"/>
              <a:gd name="adj2" fmla="val 5533"/>
            </a:avLst>
          </a:prstGeom>
          <a:noFill/>
          <a:ln w="6350">
            <a:noFill/>
          </a:ln>
          <a:effectLst/>
        </p:spPr>
        <p:txBody>
          <a:bodyPr vert="horz" wrap="square" lIns="180000" tIns="180000" rIns="180000" bIns="18000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Content creation (communication and marketing) and research to optimize routines.</a:t>
            </a:r>
            <a:br>
              <a:rPr lang="en-US" sz="1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Financial Adviser, Brazil</a:t>
            </a:r>
            <a:endParaRPr lang="en-US" sz="1000" b="1" i="1" u="none" strike="noStrik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4D1790-F799-CA0A-9698-4C7C33C31DDD}"/>
              </a:ext>
            </a:extLst>
          </p:cNvPr>
          <p:cNvSpPr txBox="1"/>
          <p:nvPr/>
        </p:nvSpPr>
        <p:spPr>
          <a:xfrm>
            <a:off x="3958284" y="5253885"/>
            <a:ext cx="6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6"/>
            <a:r>
              <a:rPr lang="en-US" sz="3600" b="0" i="0" dirty="0">
                <a:solidFill>
                  <a:schemeClr val="accent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3600" b="0" i="0" dirty="0">
              <a:solidFill>
                <a:schemeClr val="accent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771D3D-A33A-7E28-21E4-6DBF6737C092}"/>
              </a:ext>
            </a:extLst>
          </p:cNvPr>
          <p:cNvSpPr txBox="1"/>
          <p:nvPr/>
        </p:nvSpPr>
        <p:spPr>
          <a:xfrm>
            <a:off x="1255330" y="1947453"/>
            <a:ext cx="1353359" cy="3306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Institutional</a:t>
            </a:r>
            <a:endParaRPr lang="en-GB" sz="1100" b="1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A3D66E-3FEA-55FE-61D8-860C70F5414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8" y="1911523"/>
            <a:ext cx="402545" cy="402545"/>
          </a:xfrm>
          <a:prstGeom prst="rect">
            <a:avLst/>
          </a:prstGeom>
          <a:noFill/>
        </p:spPr>
      </p:pic>
      <p:pic>
        <p:nvPicPr>
          <p:cNvPr id="15" name="Content Placeholder 50">
            <a:extLst>
              <a:ext uri="{FF2B5EF4-FFF2-40B4-BE49-F238E27FC236}">
                <a16:creationId xmlns:a16="http://schemas.microsoft.com/office/drawing/2014/main" id="{DED8950B-8355-D152-B47E-0961B22031B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0" y="3584137"/>
            <a:ext cx="403200" cy="403200"/>
          </a:xfrm>
          <a:prstGeom prst="rect">
            <a:avLst/>
          </a:prstGeom>
          <a:noFill/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6B78655A-8BD8-4E1B-619F-BD81FE34666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858" y="5287787"/>
            <a:ext cx="402064" cy="4020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E66CF1-C6F7-8F2D-3DD7-28F3B3846D3B}"/>
              </a:ext>
            </a:extLst>
          </p:cNvPr>
          <p:cNvSpPr txBox="1"/>
          <p:nvPr/>
        </p:nvSpPr>
        <p:spPr>
          <a:xfrm>
            <a:off x="6547877" y="1789630"/>
            <a:ext cx="6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6"/>
            <a:r>
              <a:rPr lang="en-US" sz="3600" b="0" i="0" dirty="0">
                <a:solidFill>
                  <a:schemeClr val="tx2">
                    <a:lumMod val="65000"/>
                    <a:lumOff val="3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3600" b="0" i="0" dirty="0">
              <a:solidFill>
                <a:schemeClr val="tx2">
                  <a:lumMod val="65000"/>
                  <a:lumOff val="35000"/>
                </a:schemeClr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789073-739B-91BC-FE52-C6ACF16A50CF}"/>
              </a:ext>
            </a:extLst>
          </p:cNvPr>
          <p:cNvSpPr txBox="1"/>
          <p:nvPr/>
        </p:nvSpPr>
        <p:spPr>
          <a:xfrm>
            <a:off x="6547877" y="3510698"/>
            <a:ext cx="6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6"/>
            <a:r>
              <a:rPr lang="en-US" sz="3600" b="0" i="0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3600" b="0" i="0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8CC944-3AD9-A4DB-4C83-F4376DA2A786}"/>
              </a:ext>
            </a:extLst>
          </p:cNvPr>
          <p:cNvSpPr txBox="1"/>
          <p:nvPr/>
        </p:nvSpPr>
        <p:spPr>
          <a:xfrm>
            <a:off x="6547877" y="5253885"/>
            <a:ext cx="6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6"/>
            <a:r>
              <a:rPr lang="en-US" sz="3600" b="0" i="0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3600" b="0" i="0" dirty="0">
              <a:solidFill>
                <a:schemeClr val="accent2">
                  <a:lumMod val="60000"/>
                  <a:lumOff val="40000"/>
                </a:schemeClr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104F3C-4345-5CFB-B7BF-F18AE893E199}"/>
              </a:ext>
            </a:extLst>
          </p:cNvPr>
          <p:cNvSpPr txBox="1"/>
          <p:nvPr/>
        </p:nvSpPr>
        <p:spPr>
          <a:xfrm>
            <a:off x="9218133" y="3510698"/>
            <a:ext cx="6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6"/>
            <a:r>
              <a:rPr lang="en-US" sz="3600" b="0" i="0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3600" b="0" i="0" dirty="0">
              <a:solidFill>
                <a:schemeClr val="accent2">
                  <a:lumMod val="60000"/>
                  <a:lumOff val="40000"/>
                </a:schemeClr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479ABA-C40C-C389-950B-E8CFFDAE3DC5}"/>
              </a:ext>
            </a:extLst>
          </p:cNvPr>
          <p:cNvSpPr txBox="1"/>
          <p:nvPr/>
        </p:nvSpPr>
        <p:spPr>
          <a:xfrm>
            <a:off x="9218133" y="5253885"/>
            <a:ext cx="6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6"/>
            <a:r>
              <a:rPr lang="en-US" sz="3600" b="0" i="0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3600" b="0" i="0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09CFED2-3007-8171-1A4C-13F64550B07D}"/>
              </a:ext>
            </a:extLst>
          </p:cNvPr>
          <p:cNvCxnSpPr>
            <a:cxnSpLocks/>
          </p:cNvCxnSpPr>
          <p:nvPr/>
        </p:nvCxnSpPr>
        <p:spPr>
          <a:xfrm>
            <a:off x="5436928" y="3031000"/>
            <a:ext cx="4927107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26AAB76-3712-614C-C10F-23D7F9847193}"/>
              </a:ext>
            </a:extLst>
          </p:cNvPr>
          <p:cNvCxnSpPr>
            <a:cxnSpLocks/>
          </p:cNvCxnSpPr>
          <p:nvPr/>
        </p:nvCxnSpPr>
        <p:spPr>
          <a:xfrm>
            <a:off x="5436928" y="4895585"/>
            <a:ext cx="4927107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68E466-A4E0-8B8E-EE86-3F267F24B20D}"/>
              </a:ext>
            </a:extLst>
          </p:cNvPr>
          <p:cNvSpPr txBox="1">
            <a:spLocks/>
          </p:cNvSpPr>
          <p:nvPr/>
        </p:nvSpPr>
        <p:spPr>
          <a:xfrm>
            <a:off x="2542884" y="1051166"/>
            <a:ext cx="1423073" cy="1661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CA" sz="1200" b="1" dirty="0"/>
              <a:t>% Using AI tools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7BD582B-DDAD-814E-864E-0E2383B334E1}"/>
              </a:ext>
            </a:extLst>
          </p:cNvPr>
          <p:cNvSpPr/>
          <p:nvPr/>
        </p:nvSpPr>
        <p:spPr>
          <a:xfrm>
            <a:off x="288757" y="1466036"/>
            <a:ext cx="2352052" cy="4781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B821A8-AD47-F947-7842-3CA21F588F7F}"/>
              </a:ext>
            </a:extLst>
          </p:cNvPr>
          <p:cNvSpPr txBox="1"/>
          <p:nvPr/>
        </p:nvSpPr>
        <p:spPr>
          <a:xfrm>
            <a:off x="976650" y="2156750"/>
            <a:ext cx="1353359" cy="3306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Institutional</a:t>
            </a:r>
            <a:endParaRPr lang="en-GB" sz="1100" b="1" dirty="0">
              <a:solidFill>
                <a:srgbClr val="00000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36083B1-FB33-5183-86A3-03934A68AF7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8" y="2120820"/>
            <a:ext cx="402545" cy="402545"/>
          </a:xfrm>
          <a:prstGeom prst="rect">
            <a:avLst/>
          </a:prstGeom>
          <a:noFill/>
        </p:spPr>
      </p:pic>
      <p:pic>
        <p:nvPicPr>
          <p:cNvPr id="48" name="Content Placeholder 50">
            <a:extLst>
              <a:ext uri="{FF2B5EF4-FFF2-40B4-BE49-F238E27FC236}">
                <a16:creationId xmlns:a16="http://schemas.microsoft.com/office/drawing/2014/main" id="{DE4BD9BE-BFC9-F619-2B90-7C62D0E44FA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0" y="3712479"/>
            <a:ext cx="403200" cy="403200"/>
          </a:xfrm>
          <a:prstGeom prst="rect">
            <a:avLst/>
          </a:prstGeom>
          <a:noFill/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D4A379F-6638-F68A-11C1-5E8FBE724534}"/>
              </a:ext>
            </a:extLst>
          </p:cNvPr>
          <p:cNvSpPr txBox="1"/>
          <p:nvPr/>
        </p:nvSpPr>
        <p:spPr>
          <a:xfrm>
            <a:off x="976650" y="3734079"/>
            <a:ext cx="1664159" cy="360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Wholesale fund buyer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F6DC97-A77A-7F68-2359-026A46C59C61}"/>
              </a:ext>
            </a:extLst>
          </p:cNvPr>
          <p:cNvSpPr>
            <a:spLocks noChangeAspect="1"/>
          </p:cNvSpPr>
          <p:nvPr/>
        </p:nvSpPr>
        <p:spPr>
          <a:xfrm>
            <a:off x="3140120" y="2207792"/>
            <a:ext cx="228600" cy="228600"/>
          </a:xfrm>
          <a:prstGeom prst="ellipse">
            <a:avLst/>
          </a:prstGeom>
          <a:solidFill>
            <a:srgbClr val="B5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CA" sz="1000" b="1" dirty="0">
                <a:solidFill>
                  <a:schemeClr val="tx1"/>
                </a:solidFill>
              </a:rPr>
              <a:t>23%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0AFACF-963E-38FF-A6D3-8DA76C67E8BF}"/>
              </a:ext>
            </a:extLst>
          </p:cNvPr>
          <p:cNvSpPr>
            <a:spLocks noChangeAspect="1"/>
          </p:cNvSpPr>
          <p:nvPr/>
        </p:nvSpPr>
        <p:spPr>
          <a:xfrm>
            <a:off x="3094400" y="3754059"/>
            <a:ext cx="320040" cy="320040"/>
          </a:xfrm>
          <a:prstGeom prst="ellipse">
            <a:avLst/>
          </a:prstGeom>
          <a:solidFill>
            <a:srgbClr val="B5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CA" sz="1000" b="1" dirty="0">
                <a:solidFill>
                  <a:schemeClr val="tx1"/>
                </a:solidFill>
              </a:rPr>
              <a:t>34%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5EB5BC6-4107-1A34-2117-B53298905431}"/>
              </a:ext>
            </a:extLst>
          </p:cNvPr>
          <p:cNvSpPr>
            <a:spLocks noChangeAspect="1"/>
          </p:cNvSpPr>
          <p:nvPr/>
        </p:nvSpPr>
        <p:spPr>
          <a:xfrm>
            <a:off x="3002960" y="5269305"/>
            <a:ext cx="502920" cy="502920"/>
          </a:xfrm>
          <a:prstGeom prst="ellipse">
            <a:avLst/>
          </a:prstGeom>
          <a:solidFill>
            <a:srgbClr val="B5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CA" sz="1000" b="1" dirty="0">
                <a:solidFill>
                  <a:schemeClr val="tx1"/>
                </a:solidFill>
              </a:rPr>
              <a:t>50%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B9301DC0-19AC-A971-0F7F-901A70FA55B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178" y="5317138"/>
            <a:ext cx="402064" cy="40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A77B77-D2FA-FD3A-6AA8-7151D91BBF56}"/>
              </a:ext>
            </a:extLst>
          </p:cNvPr>
          <p:cNvSpPr txBox="1"/>
          <p:nvPr/>
        </p:nvSpPr>
        <p:spPr>
          <a:xfrm>
            <a:off x="976650" y="5338170"/>
            <a:ext cx="1466626" cy="360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 Financial adviser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11" name="Rectangular Callout 24">
            <a:extLst>
              <a:ext uri="{FF2B5EF4-FFF2-40B4-BE49-F238E27FC236}">
                <a16:creationId xmlns:a16="http://schemas.microsoft.com/office/drawing/2014/main" id="{42A4774F-CE8C-B284-1765-5C360E4725B4}"/>
              </a:ext>
            </a:extLst>
          </p:cNvPr>
          <p:cNvSpPr/>
          <p:nvPr/>
        </p:nvSpPr>
        <p:spPr>
          <a:xfrm>
            <a:off x="9263692" y="1717028"/>
            <a:ext cx="2517768" cy="1148365"/>
          </a:xfrm>
          <a:prstGeom prst="wedgeRectCallout">
            <a:avLst>
              <a:gd name="adj1" fmla="val -46593"/>
              <a:gd name="adj2" fmla="val 5533"/>
            </a:avLst>
          </a:prstGeom>
          <a:noFill/>
          <a:ln w="6350">
            <a:noFill/>
          </a:ln>
          <a:effectLst/>
        </p:spPr>
        <p:txBody>
          <a:bodyPr vert="horz" wrap="square" lIns="180000" tIns="180000" rIns="180000" bIns="18000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It's important, it optimizes several routines and saves time.</a:t>
            </a:r>
            <a:br>
              <a:rPr lang="en-US" sz="1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Pension Fund, Brazil</a:t>
            </a:r>
            <a:endParaRPr lang="en-US" sz="1000" b="1" i="1" dirty="0"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2E2D6A-06FC-0BB0-7061-D0B4B050FC3D}"/>
              </a:ext>
            </a:extLst>
          </p:cNvPr>
          <p:cNvSpPr txBox="1"/>
          <p:nvPr/>
        </p:nvSpPr>
        <p:spPr>
          <a:xfrm>
            <a:off x="9218133" y="1789630"/>
            <a:ext cx="6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6"/>
            <a:r>
              <a:rPr lang="en-US" sz="3600" b="0" i="0" dirty="0">
                <a:solidFill>
                  <a:schemeClr val="accent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3600" b="0" i="0" dirty="0">
              <a:solidFill>
                <a:schemeClr val="accent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54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1E7257F-86B0-4213-A6A8-94A1EDD76DB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01990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3" imgW="473" imgH="473" progId="TCLayout.ActiveDocument.1">
                  <p:embed/>
                </p:oleObj>
              </mc:Choice>
              <mc:Fallback>
                <p:oleObj name="think-cell Slide" r:id="rId103" imgW="473" imgH="4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1E7257F-86B0-4213-A6A8-94A1EDD76D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268EFB-41DF-4174-B672-E1D80FB72EC1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D805D0E-609C-4704-9BF4-00C958869529}" type="slidenum">
              <a:rPr lang="en-AU" smtClean="0"/>
              <a:pPr/>
              <a:t>7</a:t>
            </a:fld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146FFE-6AF0-49B3-8EB5-B55BA05C4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50" y="85095"/>
            <a:ext cx="10237135" cy="723097"/>
          </a:xfrm>
        </p:spPr>
        <p:txBody>
          <a:bodyPr vert="horz"/>
          <a:lstStyle/>
          <a:p>
            <a:r>
              <a:rPr lang="en-US" dirty="0"/>
              <a:t>Investors are seeking to diversify away from domestic fixed income. They are seeing opportunities in domestic and global equity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DFBC69C-DF95-428C-AB0C-6AF357228C93}"/>
              </a:ext>
            </a:extLst>
          </p:cNvPr>
          <p:cNvSpPr txBox="1">
            <a:spLocks/>
          </p:cNvSpPr>
          <p:nvPr/>
        </p:nvSpPr>
        <p:spPr>
          <a:xfrm>
            <a:off x="347472" y="6497214"/>
            <a:ext cx="9737054" cy="36933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Calibri (Body)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Note: 	1. Net </a:t>
            </a:r>
            <a:r>
              <a:rPr lang="en-US" dirty="0"/>
              <a:t>a</a:t>
            </a:r>
            <a:r>
              <a:rPr lang="en-US" sz="900" dirty="0">
                <a:solidFill>
                  <a:schemeClr val="tx1"/>
                </a:solidFill>
              </a:rPr>
              <a:t>llocation intention (% of respondents) denotes the proportion of respondents who quoted an expected increase less % of respondents quoting a decrease </a:t>
            </a:r>
          </a:p>
          <a:p>
            <a:r>
              <a:rPr lang="en-US" sz="900" dirty="0">
                <a:solidFill>
                  <a:schemeClr val="tx1"/>
                </a:solidFill>
              </a:rPr>
              <a:t>	2. Increase in allocation              Decrease in allocation</a:t>
            </a:r>
            <a:endParaRPr lang="en-SG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D30F494-4E06-8F7B-9813-2084441B0F59}"/>
              </a:ext>
            </a:extLst>
          </p:cNvPr>
          <p:cNvSpPr txBox="1">
            <a:spLocks/>
          </p:cNvSpPr>
          <p:nvPr/>
        </p:nvSpPr>
        <p:spPr>
          <a:xfrm>
            <a:off x="3784467" y="1051166"/>
            <a:ext cx="4623066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200" b="1" dirty="0"/>
              <a:t>Reported asset mix and asset allocation intentions (Brazil, 2023)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D9BB3FD-2197-0AF0-5DD1-25DAD03825B6}"/>
              </a:ext>
            </a:extLst>
          </p:cNvPr>
          <p:cNvSpPr txBox="1">
            <a:spLocks/>
          </p:cNvSpPr>
          <p:nvPr/>
        </p:nvSpPr>
        <p:spPr>
          <a:xfrm>
            <a:off x="1320800" y="2032754"/>
            <a:ext cx="4622800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200" b="1" dirty="0"/>
              <a:t>Institutional</a:t>
            </a:r>
            <a:endParaRPr lang="en-CA" sz="1100" b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A9B5CFE-00DC-2045-566F-CB7158DF3CF1}"/>
              </a:ext>
            </a:extLst>
          </p:cNvPr>
          <p:cNvPicPr>
            <a:picLocks noChangeAspect="1"/>
          </p:cNvPicPr>
          <p:nvPr/>
        </p:nvPicPr>
        <p:blipFill>
          <a:blip r:embed="rId10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6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12" y="1568449"/>
            <a:ext cx="403177" cy="403200"/>
          </a:xfrm>
          <a:prstGeom prst="rect">
            <a:avLst/>
          </a:prstGeom>
          <a:noFill/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5C4794C-F68C-FED8-1168-C956C472B8D8}"/>
              </a:ext>
            </a:extLst>
          </p:cNvPr>
          <p:cNvSpPr txBox="1">
            <a:spLocks/>
          </p:cNvSpPr>
          <p:nvPr/>
        </p:nvSpPr>
        <p:spPr>
          <a:xfrm>
            <a:off x="6591300" y="2032754"/>
            <a:ext cx="4624388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200" b="1" dirty="0"/>
              <a:t>Retail</a:t>
            </a:r>
            <a:endParaRPr lang="en-CA" sz="1100" b="1" dirty="0"/>
          </a:p>
        </p:txBody>
      </p: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5B44DC17-EAC5-8E1D-3741-547F6B7286A7}"/>
              </a:ext>
            </a:extLst>
          </p:cNvPr>
          <p:cNvPicPr>
            <a:picLocks noChangeAspect="1"/>
          </p:cNvPicPr>
          <p:nvPr/>
        </p:nvPicPr>
        <p:blipFill>
          <a:blip r:embed="rId10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7411" y="1568449"/>
            <a:ext cx="403316" cy="403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339CB6-5B9F-B1F4-88C1-E380944C4EB6}"/>
              </a:ext>
            </a:extLst>
          </p:cNvPr>
          <p:cNvGrpSpPr/>
          <p:nvPr/>
        </p:nvGrpSpPr>
        <p:grpSpPr>
          <a:xfrm>
            <a:off x="2103983" y="6697164"/>
            <a:ext cx="1475408" cy="108000"/>
            <a:chOff x="2103983" y="6697164"/>
            <a:chExt cx="1475408" cy="1080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A836B76-3DB5-63AA-02E8-06836E5CAED4}"/>
                </a:ext>
              </a:extLst>
            </p:cNvPr>
            <p:cNvSpPr/>
            <p:nvPr/>
          </p:nvSpPr>
          <p:spPr>
            <a:xfrm>
              <a:off x="3471391" y="6697164"/>
              <a:ext cx="108000" cy="108000"/>
            </a:xfrm>
            <a:prstGeom prst="ellipse">
              <a:avLst/>
            </a:prstGeom>
            <a:solidFill>
              <a:srgbClr val="FCF3F4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B4657E8-9394-B690-138E-F85FA8D6F489}"/>
                </a:ext>
              </a:extLst>
            </p:cNvPr>
            <p:cNvSpPr/>
            <p:nvPr/>
          </p:nvSpPr>
          <p:spPr>
            <a:xfrm>
              <a:off x="2103983" y="6697164"/>
              <a:ext cx="108000" cy="108000"/>
            </a:xfrm>
            <a:prstGeom prst="ellipse">
              <a:avLst/>
            </a:prstGeom>
            <a:solidFill>
              <a:srgbClr val="F5FBEF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 dirty="0"/>
            </a:p>
          </p:txBody>
        </p:sp>
      </p:grpSp>
      <p:sp>
        <p:nvSpPr>
          <p:cNvPr id="216" name="Freeform: Shape 215">
            <a:extLst>
              <a:ext uri="{FF2B5EF4-FFF2-40B4-BE49-F238E27FC236}">
                <a16:creationId xmlns:a16="http://schemas.microsoft.com/office/drawing/2014/main" id="{29153F00-79E7-8A8C-3F39-3E2D02C045A1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633538" y="2305050"/>
            <a:ext cx="3997326" cy="2833689"/>
          </a:xfrm>
          <a:custGeom>
            <a:avLst/>
            <a:gdLst/>
            <a:ahLst/>
            <a:cxnLst/>
            <a:rect l="0" t="0" r="0" b="0"/>
            <a:pathLst>
              <a:path w="3997326" h="2833689">
                <a:moveTo>
                  <a:pt x="3997325" y="2833688"/>
                </a:moveTo>
                <a:lnTo>
                  <a:pt x="0" y="2833688"/>
                </a:lnTo>
                <a:lnTo>
                  <a:pt x="0" y="0"/>
                </a:lnTo>
                <a:lnTo>
                  <a:pt x="3997325" y="0"/>
                </a:lnTo>
                <a:close/>
              </a:path>
            </a:pathLst>
          </a:custGeom>
          <a:solidFill>
            <a:srgbClr val="F5FBE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dirty="0"/>
          </a:p>
        </p:txBody>
      </p:sp>
      <p:sp>
        <p:nvSpPr>
          <p:cNvPr id="217" name="Freeform: Shape 216">
            <a:extLst>
              <a:ext uri="{FF2B5EF4-FFF2-40B4-BE49-F238E27FC236}">
                <a16:creationId xmlns:a16="http://schemas.microsoft.com/office/drawing/2014/main" id="{57ABECB9-AD21-1C07-E1AB-C1AA82C9EE5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633538" y="5138738"/>
            <a:ext cx="3997326" cy="471488"/>
          </a:xfrm>
          <a:custGeom>
            <a:avLst/>
            <a:gdLst/>
            <a:ahLst/>
            <a:cxnLst/>
            <a:rect l="0" t="0" r="0" b="0"/>
            <a:pathLst>
              <a:path w="3997326" h="471488">
                <a:moveTo>
                  <a:pt x="3997325" y="471487"/>
                </a:moveTo>
                <a:lnTo>
                  <a:pt x="0" y="471487"/>
                </a:lnTo>
                <a:lnTo>
                  <a:pt x="0" y="0"/>
                </a:lnTo>
                <a:lnTo>
                  <a:pt x="3997325" y="0"/>
                </a:lnTo>
                <a:close/>
              </a:path>
            </a:pathLst>
          </a:custGeom>
          <a:solidFill>
            <a:srgbClr val="FCF3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dirty="0"/>
          </a:p>
        </p:txBody>
      </p:sp>
      <p:cxnSp>
        <p:nvCxnSpPr>
          <p:cNvPr id="513" name="Straight Connector 512">
            <a:extLst>
              <a:ext uri="{FF2B5EF4-FFF2-40B4-BE49-F238E27FC236}">
                <a16:creationId xmlns:a16="http://schemas.microsoft.com/office/drawing/2014/main" id="{667DF404-E852-3E60-DCBA-74BFEF760C36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>
            <a:off x="1633538" y="5138738"/>
            <a:ext cx="3997325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6AB3C1DD-4A6E-6CFC-5D6B-2CA6FD6F9EA6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2965450" y="5610225"/>
            <a:ext cx="0" cy="42863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5" name="Straight Connector 684">
            <a:extLst>
              <a:ext uri="{FF2B5EF4-FFF2-40B4-BE49-F238E27FC236}">
                <a16:creationId xmlns:a16="http://schemas.microsoft.com/office/drawing/2014/main" id="{05BEA521-21B7-A950-6E44-2406CEE8A4BF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H="1">
            <a:off x="1590675" y="5138738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2593956B-E0FA-C624-67A7-3C1F26B94568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1633538" y="5610225"/>
            <a:ext cx="0" cy="42863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31B5375B-E212-EC31-081F-87FB44A02FF3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5630863" y="5610225"/>
            <a:ext cx="0" cy="42863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0A90DB57-3736-2D1F-A7D2-6D0A57DAD40A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2300288" y="5610225"/>
            <a:ext cx="0" cy="42863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1" name="Straight Connector 690">
            <a:extLst>
              <a:ext uri="{FF2B5EF4-FFF2-40B4-BE49-F238E27FC236}">
                <a16:creationId xmlns:a16="http://schemas.microsoft.com/office/drawing/2014/main" id="{F258CA7F-A6FA-438D-33DD-0FE6F5B984C4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 flipH="1">
            <a:off x="1590675" y="3721100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398937A9-F392-B9ED-774E-1213441A5963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>
            <a:off x="4964113" y="5610225"/>
            <a:ext cx="0" cy="42863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9" name="Straight Connector 688">
            <a:extLst>
              <a:ext uri="{FF2B5EF4-FFF2-40B4-BE49-F238E27FC236}">
                <a16:creationId xmlns:a16="http://schemas.microsoft.com/office/drawing/2014/main" id="{B68E0F05-63C5-A396-6F41-E8C04883D46F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 flipH="1">
            <a:off x="1590675" y="4194175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AEDEDD08-8EAD-B04B-3235-DE2C97FAB59E}"/>
              </a:ext>
            </a:extLst>
          </p:cNvPr>
          <p:cNvCxnSpPr/>
          <p:nvPr>
            <p:custDataLst>
              <p:tags r:id="rId13"/>
            </p:custDataLst>
          </p:nvPr>
        </p:nvCxnSpPr>
        <p:spPr bwMode="gray">
          <a:xfrm>
            <a:off x="3632200" y="5610225"/>
            <a:ext cx="0" cy="42863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4" name="Straight Connector 683">
            <a:extLst>
              <a:ext uri="{FF2B5EF4-FFF2-40B4-BE49-F238E27FC236}">
                <a16:creationId xmlns:a16="http://schemas.microsoft.com/office/drawing/2014/main" id="{BF81712B-61E4-1823-87B1-74E24E1773EB}"/>
              </a:ext>
            </a:extLst>
          </p:cNvPr>
          <p:cNvCxnSpPr/>
          <p:nvPr>
            <p:custDataLst>
              <p:tags r:id="rId14"/>
            </p:custDataLst>
          </p:nvPr>
        </p:nvCxnSpPr>
        <p:spPr bwMode="gray">
          <a:xfrm flipH="1">
            <a:off x="1590675" y="5610225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D79A618D-BF0C-8597-3AD3-0842FBEB9F37}"/>
              </a:ext>
            </a:extLst>
          </p:cNvPr>
          <p:cNvCxnSpPr/>
          <p:nvPr>
            <p:custDataLst>
              <p:tags r:id="rId15"/>
            </p:custDataLst>
          </p:nvPr>
        </p:nvCxnSpPr>
        <p:spPr bwMode="gray">
          <a:xfrm>
            <a:off x="4298950" y="5610225"/>
            <a:ext cx="0" cy="42863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7" name="Straight Connector 686">
            <a:extLst>
              <a:ext uri="{FF2B5EF4-FFF2-40B4-BE49-F238E27FC236}">
                <a16:creationId xmlns:a16="http://schemas.microsoft.com/office/drawing/2014/main" id="{4C051F12-8081-9164-8215-37DA66BEF809}"/>
              </a:ext>
            </a:extLst>
          </p:cNvPr>
          <p:cNvCxnSpPr/>
          <p:nvPr>
            <p:custDataLst>
              <p:tags r:id="rId16"/>
            </p:custDataLst>
          </p:nvPr>
        </p:nvCxnSpPr>
        <p:spPr bwMode="gray">
          <a:xfrm flipH="1">
            <a:off x="1590675" y="4665663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3" name="Straight Connector 692">
            <a:extLst>
              <a:ext uri="{FF2B5EF4-FFF2-40B4-BE49-F238E27FC236}">
                <a16:creationId xmlns:a16="http://schemas.microsoft.com/office/drawing/2014/main" id="{88965906-BE4A-9A35-157E-77198208DC80}"/>
              </a:ext>
            </a:extLst>
          </p:cNvPr>
          <p:cNvCxnSpPr/>
          <p:nvPr>
            <p:custDataLst>
              <p:tags r:id="rId17"/>
            </p:custDataLst>
          </p:nvPr>
        </p:nvCxnSpPr>
        <p:spPr bwMode="gray">
          <a:xfrm flipH="1">
            <a:off x="1590675" y="3249613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5" name="Straight Connector 694">
            <a:extLst>
              <a:ext uri="{FF2B5EF4-FFF2-40B4-BE49-F238E27FC236}">
                <a16:creationId xmlns:a16="http://schemas.microsoft.com/office/drawing/2014/main" id="{596150CF-6724-518D-711D-51223D27EDC3}"/>
              </a:ext>
            </a:extLst>
          </p:cNvPr>
          <p:cNvCxnSpPr/>
          <p:nvPr>
            <p:custDataLst>
              <p:tags r:id="rId18"/>
            </p:custDataLst>
          </p:nvPr>
        </p:nvCxnSpPr>
        <p:spPr bwMode="gray">
          <a:xfrm flipH="1">
            <a:off x="1590675" y="2776538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7" name="Straight Connector 696">
            <a:extLst>
              <a:ext uri="{FF2B5EF4-FFF2-40B4-BE49-F238E27FC236}">
                <a16:creationId xmlns:a16="http://schemas.microsoft.com/office/drawing/2014/main" id="{C872E1EE-67E3-C735-812D-D383C5E6565A}"/>
              </a:ext>
            </a:extLst>
          </p:cNvPr>
          <p:cNvCxnSpPr/>
          <p:nvPr>
            <p:custDataLst>
              <p:tags r:id="rId19"/>
            </p:custDataLst>
          </p:nvPr>
        </p:nvCxnSpPr>
        <p:spPr bwMode="gray">
          <a:xfrm flipH="1">
            <a:off x="1590675" y="2305050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65" name="Chart 364">
            <a:extLst>
              <a:ext uri="{FF2B5EF4-FFF2-40B4-BE49-F238E27FC236}">
                <a16:creationId xmlns:a16="http://schemas.microsoft.com/office/drawing/2014/main" id="{F0237073-0F92-D00C-33BF-DE2E810741A3}"/>
              </a:ext>
            </a:extLst>
          </p:cNvPr>
          <p:cNvGraphicFramePr/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4019161447"/>
              </p:ext>
            </p:extLst>
          </p:nvPr>
        </p:nvGraphicFramePr>
        <p:xfrm>
          <a:off x="1550988" y="2222500"/>
          <a:ext cx="4162425" cy="3470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9"/>
          </a:graphicData>
        </a:graphic>
      </p:graphicFrame>
      <p:sp>
        <p:nvSpPr>
          <p:cNvPr id="293" name="Rectangle 292">
            <a:extLst>
              <a:ext uri="{FF2B5EF4-FFF2-40B4-BE49-F238E27FC236}">
                <a16:creationId xmlns:a16="http://schemas.microsoft.com/office/drawing/2014/main" id="{2F2F939B-50D8-48BE-08FC-88253B42B8B2}"/>
              </a:ext>
            </a:extLst>
          </p:cNvPr>
          <p:cNvSpPr/>
          <p:nvPr>
            <p:custDataLst>
              <p:tags r:id="rId21"/>
            </p:custDataLst>
          </p:nvPr>
        </p:nvSpPr>
        <p:spPr bwMode="gray">
          <a:xfrm>
            <a:off x="5521325" y="5708651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AA5FBF92-9064-4AB0-9C8E-3F91FD4A1925}" type="datetime'''''''''''''''''''''60''''''''''''''''''''''''''%'''''''''">
              <a:rPr lang="en-AU" altLang="en-US" sz="1000" smtClean="0">
                <a:solidFill>
                  <a:schemeClr val="tx1"/>
                </a:solidFill>
                <a:effectLst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60%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56B19901-1B1A-03CD-5382-D6A6B2B14302}"/>
              </a:ext>
            </a:extLst>
          </p:cNvPr>
          <p:cNvSpPr/>
          <p:nvPr>
            <p:custDataLst>
              <p:tags r:id="rId22"/>
            </p:custDataLst>
          </p:nvPr>
        </p:nvSpPr>
        <p:spPr bwMode="gray">
          <a:xfrm>
            <a:off x="1246188" y="5546726"/>
            <a:ext cx="2587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D704FC7D-CA11-4FC9-9107-291DE6767878}" type="datetime'-''''''''1''''''''''0%''''''''''''''''''''''''''''''''''''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-10%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230F704F-5C8C-9E0C-9CFA-07FC55F8BEF9}"/>
              </a:ext>
            </a:extLst>
          </p:cNvPr>
          <p:cNvSpPr/>
          <p:nvPr>
            <p:custDataLst>
              <p:tags r:id="rId23"/>
            </p:custDataLst>
          </p:nvPr>
        </p:nvSpPr>
        <p:spPr bwMode="gray">
          <a:xfrm>
            <a:off x="1349376" y="5075239"/>
            <a:ext cx="155575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4E689E88-ACC9-4815-8CE0-4E00454583B7}" type="datetime'''0''''''%''''''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B7F8CA9B-FFBE-4B9C-1D32-571E4CD1BE8E}"/>
              </a:ext>
            </a:extLst>
          </p:cNvPr>
          <p:cNvSpPr/>
          <p:nvPr>
            <p:custDataLst>
              <p:tags r:id="rId24"/>
            </p:custDataLst>
          </p:nvPr>
        </p:nvSpPr>
        <p:spPr bwMode="gray">
          <a:xfrm>
            <a:off x="1284288" y="4602164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248EFDB4-7E7F-4D1B-B950-D0F126D61B47}" type="datetime'''''''1''0''''%''''''''''''''''''''''''''''''''''''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10%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788E04C3-D214-4D69-F5EF-DCCDA829F169}"/>
              </a:ext>
            </a:extLst>
          </p:cNvPr>
          <p:cNvSpPr/>
          <p:nvPr>
            <p:custDataLst>
              <p:tags r:id="rId25"/>
            </p:custDataLst>
          </p:nvPr>
        </p:nvSpPr>
        <p:spPr bwMode="gray">
          <a:xfrm>
            <a:off x="1284288" y="4130676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25A195CA-628C-4A50-994A-BB7BB529BE00}" type="datetime'''''''''20''''''''''''''''''''''%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20%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FFA4487C-D111-6EF0-5EC1-7EBB1D680DBA}"/>
              </a:ext>
            </a:extLst>
          </p:cNvPr>
          <p:cNvSpPr/>
          <p:nvPr>
            <p:custDataLst>
              <p:tags r:id="rId26"/>
            </p:custDataLst>
          </p:nvPr>
        </p:nvSpPr>
        <p:spPr bwMode="gray">
          <a:xfrm>
            <a:off x="1284288" y="3657601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85B4679E-E5B5-4EB9-90DC-435B1DDDC33F}" type="datetime'''3''''''0''''''''''%''''''''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30%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ACF2529B-ABD6-2BC0-A560-919607479FCB}"/>
              </a:ext>
            </a:extLst>
          </p:cNvPr>
          <p:cNvSpPr/>
          <p:nvPr>
            <p:custDataLst>
              <p:tags r:id="rId27"/>
            </p:custDataLst>
          </p:nvPr>
        </p:nvSpPr>
        <p:spPr bwMode="gray">
          <a:xfrm>
            <a:off x="1284288" y="3186114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DCBC1531-A66D-420D-A6A2-246A23553325}" type="datetime'4''''''''''''0''''''''''''''''%''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40%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776926AD-8901-A15C-90E8-25AAFB1C623E}"/>
              </a:ext>
            </a:extLst>
          </p:cNvPr>
          <p:cNvSpPr/>
          <p:nvPr>
            <p:custDataLst>
              <p:tags r:id="rId28"/>
            </p:custDataLst>
          </p:nvPr>
        </p:nvSpPr>
        <p:spPr bwMode="gray">
          <a:xfrm>
            <a:off x="1555751" y="5708651"/>
            <a:ext cx="155575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79798F05-5561-4173-B773-2FD1B58D5B35}" type="datetime'''''''''''''''''''''''''''''''''''''''''''''''''''0''''''%'">
              <a:rPr lang="en-AU" altLang="en-US" sz="1000" smtClean="0">
                <a:solidFill>
                  <a:schemeClr val="tx1"/>
                </a:solidFill>
                <a:effectLst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42EDBB1F-A9C3-07AD-3961-79CB5135228A}"/>
              </a:ext>
            </a:extLst>
          </p:cNvPr>
          <p:cNvSpPr/>
          <p:nvPr>
            <p:custDataLst>
              <p:tags r:id="rId29"/>
            </p:custDataLst>
          </p:nvPr>
        </p:nvSpPr>
        <p:spPr bwMode="gray">
          <a:xfrm>
            <a:off x="1284288" y="2713039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5AA7A659-432D-4686-B91D-FC88E6D54E77}" type="datetime'''''''''''5''''''''''''''''''''''''''''''0''''''''''%''''''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50%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94BC8D32-BBBD-3B54-17C6-F63F67C79458}"/>
              </a:ext>
            </a:extLst>
          </p:cNvPr>
          <p:cNvSpPr/>
          <p:nvPr>
            <p:custDataLst>
              <p:tags r:id="rId30"/>
            </p:custDataLst>
          </p:nvPr>
        </p:nvSpPr>
        <p:spPr bwMode="gray">
          <a:xfrm>
            <a:off x="2190750" y="5708651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2C838D17-741C-42F4-8C36-BA893F8A8BF4}" type="datetime'''''''''''''''''''''10''''''''''''%'''''''''''''">
              <a:rPr lang="en-AU" altLang="en-US" sz="1000" smtClean="0">
                <a:solidFill>
                  <a:schemeClr val="tx1"/>
                </a:solidFill>
                <a:effectLst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10%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548BDB60-8F54-B6C7-8CB3-F7CFFC073D83}"/>
              </a:ext>
            </a:extLst>
          </p:cNvPr>
          <p:cNvSpPr/>
          <p:nvPr>
            <p:custDataLst>
              <p:tags r:id="rId31"/>
            </p:custDataLst>
          </p:nvPr>
        </p:nvSpPr>
        <p:spPr bwMode="gray">
          <a:xfrm>
            <a:off x="1284288" y="2241551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94E2F2C8-C91F-476B-B088-4E67B3F49C3B}" type="datetime'''6''''''''''''''''''''''''''''''0''''''''''%''''''''''''''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60%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D99909A9-9963-D407-475F-167CE5E1AEFD}"/>
              </a:ext>
            </a:extLst>
          </p:cNvPr>
          <p:cNvSpPr/>
          <p:nvPr>
            <p:custDataLst>
              <p:tags r:id="rId32"/>
            </p:custDataLst>
          </p:nvPr>
        </p:nvSpPr>
        <p:spPr bwMode="gray">
          <a:xfrm>
            <a:off x="2855913" y="5708651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FA7C6B1E-E0EB-4FFB-B37B-89CEEBE3D572}" type="datetime'2''''''0''%'">
              <a:rPr lang="en-AU" altLang="en-US" sz="1000" smtClean="0">
                <a:solidFill>
                  <a:schemeClr val="tx1"/>
                </a:solidFill>
                <a:effectLst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20%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15587B17-F728-37E4-2FB9-5A7F9FAD71B2}"/>
              </a:ext>
            </a:extLst>
          </p:cNvPr>
          <p:cNvSpPr/>
          <p:nvPr>
            <p:custDataLst>
              <p:tags r:id="rId33"/>
            </p:custDataLst>
          </p:nvPr>
        </p:nvSpPr>
        <p:spPr bwMode="gray">
          <a:xfrm>
            <a:off x="3522663" y="5708651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E88B7A78-EF70-4E51-B578-F764855DF4F2}" type="datetime'''''''''''''3''''''''''''''''''''''''''''''''0''''''''''%'''''">
              <a:rPr lang="en-AU" altLang="en-US" sz="1000" smtClean="0">
                <a:solidFill>
                  <a:schemeClr val="tx1"/>
                </a:solidFill>
                <a:effectLst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30%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5040D8CF-C5D2-48F0-5A93-EE40075957F5}"/>
              </a:ext>
            </a:extLst>
          </p:cNvPr>
          <p:cNvSpPr/>
          <p:nvPr>
            <p:custDataLst>
              <p:tags r:id="rId34"/>
            </p:custDataLst>
          </p:nvPr>
        </p:nvSpPr>
        <p:spPr bwMode="gray">
          <a:xfrm>
            <a:off x="4189413" y="5708651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AEF2BC5E-3FA9-4FC8-BAF5-D83B8471596F}" type="datetime'''''''''''''''''''''''''''''''''''4''''''0''''''%'''''''''">
              <a:rPr lang="en-AU" altLang="en-US" sz="1000" smtClean="0">
                <a:solidFill>
                  <a:schemeClr val="tx1"/>
                </a:solidFill>
                <a:effectLst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40%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C80B05A1-C136-6E9D-EA6E-E46D63E094DD}"/>
              </a:ext>
            </a:extLst>
          </p:cNvPr>
          <p:cNvSpPr/>
          <p:nvPr>
            <p:custDataLst>
              <p:tags r:id="rId35"/>
            </p:custDataLst>
          </p:nvPr>
        </p:nvSpPr>
        <p:spPr bwMode="gray">
          <a:xfrm>
            <a:off x="4854575" y="5708651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878756C4-B59F-4ABA-BB15-DA2F9DA414A2}" type="datetime'''''''5''0''''''''''''''''''''''''''''%'''''''">
              <a:rPr lang="en-AU" altLang="en-US" sz="1000" smtClean="0">
                <a:solidFill>
                  <a:schemeClr val="tx1"/>
                </a:solidFill>
                <a:effectLst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50%</a:t>
            </a:fld>
            <a:endParaRPr lang="en-AU" sz="1000" dirty="0">
              <a:solidFill>
                <a:schemeClr val="tx1"/>
              </a:solidFill>
            </a:endParaRPr>
          </a:p>
        </p:txBody>
      </p:sp>
      <p:cxnSp>
        <p:nvCxnSpPr>
          <p:cNvPr id="626" name="Straight Connector 625">
            <a:extLst>
              <a:ext uri="{FF2B5EF4-FFF2-40B4-BE49-F238E27FC236}">
                <a16:creationId xmlns:a16="http://schemas.microsoft.com/office/drawing/2014/main" id="{C25412B4-8C9A-EE2D-9FD0-4AC31A494695}"/>
              </a:ext>
            </a:extLst>
          </p:cNvPr>
          <p:cNvCxnSpPr>
            <a:cxnSpLocks/>
          </p:cNvCxnSpPr>
          <p:nvPr>
            <p:custDataLst>
              <p:tags r:id="rId36"/>
            </p:custDataLst>
          </p:nvPr>
        </p:nvCxnSpPr>
        <p:spPr bwMode="auto">
          <a:xfrm flipH="1" flipV="1">
            <a:off x="1709738" y="2309813"/>
            <a:ext cx="61913" cy="952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FBC6EC63-360A-5EFB-DAA7-6D412084C91E}"/>
              </a:ext>
            </a:extLst>
          </p:cNvPr>
          <p:cNvCxnSpPr>
            <a:cxnSpLocks/>
          </p:cNvCxnSpPr>
          <p:nvPr>
            <p:custDataLst>
              <p:tags r:id="rId37"/>
            </p:custDataLst>
          </p:nvPr>
        </p:nvCxnSpPr>
        <p:spPr bwMode="auto">
          <a:xfrm flipH="1" flipV="1">
            <a:off x="1808163" y="5503863"/>
            <a:ext cx="82550" cy="476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48519F-E08F-7943-A90F-44943FE9C216}"/>
              </a:ext>
            </a:extLst>
          </p:cNvPr>
          <p:cNvCxnSpPr>
            <a:cxnSpLocks/>
          </p:cNvCxnSpPr>
          <p:nvPr>
            <p:custDataLst>
              <p:tags r:id="rId38"/>
            </p:custDataLst>
          </p:nvPr>
        </p:nvCxnSpPr>
        <p:spPr bwMode="auto">
          <a:xfrm flipH="1" flipV="1">
            <a:off x="1784350" y="4630738"/>
            <a:ext cx="66675" cy="3492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0" name="Rectangle 269">
            <a:extLst>
              <a:ext uri="{FF2B5EF4-FFF2-40B4-BE49-F238E27FC236}">
                <a16:creationId xmlns:a16="http://schemas.microsoft.com/office/drawing/2014/main" id="{505A2EC5-44FC-6F7B-43DB-37B628E4AD90}"/>
              </a:ext>
            </a:extLst>
          </p:cNvPr>
          <p:cNvSpPr/>
          <p:nvPr>
            <p:custDataLst>
              <p:tags r:id="rId39"/>
            </p:custDataLst>
          </p:nvPr>
        </p:nvSpPr>
        <p:spPr bwMode="gray">
          <a:xfrm>
            <a:off x="4892675" y="5235575"/>
            <a:ext cx="638175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A460D3E9-B501-4184-B820-07CCD7BBA2BD}" type="datetime'''''''''''D''o''m''''''''''e''st''''i''''''c ''F''''I'">
              <a:rPr lang="en-AU" altLang="en-US" sz="1000" smtClean="0">
                <a:solidFill>
                  <a:schemeClr val="tx1"/>
                </a:solidFill>
              </a:rPr>
              <a:pPr/>
              <a:t>Domestic FI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7822526-A7BB-2A9E-C430-0A4CC49FD7B8}"/>
              </a:ext>
            </a:extLst>
          </p:cNvPr>
          <p:cNvSpPr/>
          <p:nvPr>
            <p:custDataLst>
              <p:tags r:id="rId40"/>
            </p:custDataLst>
          </p:nvPr>
        </p:nvSpPr>
        <p:spPr bwMode="auto">
          <a:xfrm>
            <a:off x="2984500" y="5988049"/>
            <a:ext cx="1295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FD32ECFC-A10F-45D0-BBC5-4BB6CC31F7D3}" type="datetime'''''''A''s''set ''''''a''l''l''''oc''ati''''''''o''''n'''">
              <a:rPr lang="en-AU" altLang="en-US" sz="1000" smtClean="0">
                <a:solidFill>
                  <a:schemeClr val="tx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Asset allocation</a:t>
            </a:fld>
            <a:r>
              <a:rPr lang="en-AU" altLang="en-US" sz="1000" dirty="0">
                <a:solidFill>
                  <a:schemeClr val="tx1"/>
                </a:solidFill>
              </a:rPr>
              <a:t> (% AUM)</a:t>
            </a:r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D53EE531-F0FD-5F5E-86BE-CB807F74DA9B}"/>
              </a:ext>
            </a:extLst>
          </p:cNvPr>
          <p:cNvSpPr/>
          <p:nvPr>
            <p:custDataLst>
              <p:tags r:id="rId41"/>
            </p:custDataLst>
          </p:nvPr>
        </p:nvSpPr>
        <p:spPr bwMode="gray">
          <a:xfrm>
            <a:off x="2089150" y="4514850"/>
            <a:ext cx="9953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7E0E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B71914E9-DBC0-48CC-A11E-0277C8B7671A}" type="datetime'L''''i''qu''''''i''d'''''' Alt''e''''''r''''nati''ves'">
              <a:rPr lang="en-AU" altLang="en-US" sz="1000" smtClean="0">
                <a:solidFill>
                  <a:schemeClr val="tx1"/>
                </a:solidFill>
              </a:rPr>
              <a:pPr/>
              <a:t>Liquid Alternatives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A0E8FB6B-F663-55EB-E92A-D84EEB97ACF3}"/>
              </a:ext>
            </a:extLst>
          </p:cNvPr>
          <p:cNvSpPr/>
          <p:nvPr>
            <p:custDataLst>
              <p:tags r:id="rId42"/>
            </p:custDataLst>
          </p:nvPr>
        </p:nvSpPr>
        <p:spPr bwMode="gray">
          <a:xfrm>
            <a:off x="1771650" y="2306638"/>
            <a:ext cx="75088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57A3CBAC-9093-487B-9D04-89CB9D1E4451}" type="datetime'''''I''n''''fr''''a''''''''s''t''r''''u''''''''''ct''ure'''''">
              <a:rPr lang="en-AU" altLang="en-US" sz="1000" smtClean="0">
                <a:solidFill>
                  <a:schemeClr val="tx1"/>
                </a:solidFill>
              </a:rPr>
              <a:pPr/>
              <a:t>Infrastructure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9E69EB-749F-EEC9-5DF3-4EE0F8426DF6}"/>
              </a:ext>
            </a:extLst>
          </p:cNvPr>
          <p:cNvSpPr/>
          <p:nvPr>
            <p:custDataLst>
              <p:tags r:id="rId43"/>
            </p:custDataLst>
          </p:nvPr>
        </p:nvSpPr>
        <p:spPr bwMode="gray">
          <a:xfrm>
            <a:off x="1749425" y="4283075"/>
            <a:ext cx="7493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E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7F4850A1-FE8F-4C3B-94AC-E76983E2A463}" type="datetime'P''riv''''''a''t''e'''' ''''''E''q''''''u''''''''''''i''''ty'">
              <a:rPr lang="en-AU" altLang="en-US" sz="1000" smtClean="0">
                <a:solidFill>
                  <a:schemeClr val="tx1"/>
                </a:solidFill>
              </a:rPr>
              <a:pPr/>
              <a:t>Private Equity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09164C93-8B76-5B78-00CF-B011E0A714B1}"/>
              </a:ext>
            </a:extLst>
          </p:cNvPr>
          <p:cNvSpPr/>
          <p:nvPr>
            <p:custDataLst>
              <p:tags r:id="rId44"/>
            </p:custDataLst>
          </p:nvPr>
        </p:nvSpPr>
        <p:spPr bwMode="gray">
          <a:xfrm>
            <a:off x="1890713" y="5461000"/>
            <a:ext cx="6048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t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D3A49F85-141D-436B-A8B2-E26542861460}" type="datetime'''R''''''''''e''''''al ''''''''''''''''''''E''sta''''''te'">
              <a:rPr lang="en-AU" altLang="en-US" sz="1000" smtClean="0">
                <a:solidFill>
                  <a:schemeClr val="tx1"/>
                </a:solidFill>
              </a:rPr>
              <a:pPr/>
              <a:t>Real Estate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4A418C9A-7F05-F9E3-58FA-17B8D8DC46FD}"/>
              </a:ext>
            </a:extLst>
          </p:cNvPr>
          <p:cNvSpPr/>
          <p:nvPr>
            <p:custDataLst>
              <p:tags r:id="rId45"/>
            </p:custDataLst>
          </p:nvPr>
        </p:nvSpPr>
        <p:spPr bwMode="gray">
          <a:xfrm>
            <a:off x="1639888" y="4665663"/>
            <a:ext cx="676275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E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A5BE0516-38AA-4E33-B214-E675EEEA567B}" type="datetime'''''Pr''i''v''''a''''''''t''''''''e'''' De''''b''''t'''''''">
              <a:rPr lang="en-AU" altLang="en-US" sz="1000" smtClean="0">
                <a:solidFill>
                  <a:schemeClr val="tx1"/>
                </a:solidFill>
              </a:rPr>
              <a:pPr/>
              <a:t>Private Debt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F0DC4554-E7F2-1F9D-7526-35C8BBBB6AAD}"/>
              </a:ext>
            </a:extLst>
          </p:cNvPr>
          <p:cNvSpPr/>
          <p:nvPr>
            <p:custDataLst>
              <p:tags r:id="rId46"/>
            </p:custDataLst>
          </p:nvPr>
        </p:nvSpPr>
        <p:spPr bwMode="gray">
          <a:xfrm>
            <a:off x="2128838" y="4846638"/>
            <a:ext cx="625475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3131032E-CB92-4724-86AE-30EA201E637C}" type="datetime'''M''''''''''ult''''i-''''A''ss''''''e''''t'''''''''">
              <a:rPr lang="en-AU" altLang="en-US" sz="1000" smtClean="0">
                <a:solidFill>
                  <a:schemeClr val="tx1"/>
                </a:solidFill>
              </a:rPr>
              <a:pPr/>
              <a:t>Multi-Asset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A1D995D3-A2DB-53B5-EDB1-F02AA0AD95A3}"/>
              </a:ext>
            </a:extLst>
          </p:cNvPr>
          <p:cNvSpPr/>
          <p:nvPr>
            <p:custDataLst>
              <p:tags r:id="rId47"/>
            </p:custDataLst>
          </p:nvPr>
        </p:nvSpPr>
        <p:spPr bwMode="gray">
          <a:xfrm>
            <a:off x="2581275" y="3930650"/>
            <a:ext cx="8715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876D87EC-3632-46E4-A5E6-DC53BB4EE9C1}" type="datetime'Do''me''''s''''''t''''''''''''i''c'' ''''''Eq''''u''it''''y'''">
              <a:rPr lang="en-AU" altLang="en-US" sz="1000" smtClean="0">
                <a:solidFill>
                  <a:schemeClr val="tx1"/>
                </a:solidFill>
                <a:effectLst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Domestic Equity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991EADA2-14D1-BBA1-123C-3CF851437106}"/>
              </a:ext>
            </a:extLst>
          </p:cNvPr>
          <p:cNvSpPr/>
          <p:nvPr>
            <p:custDataLst>
              <p:tags r:id="rId48"/>
            </p:custDataLst>
          </p:nvPr>
        </p:nvSpPr>
        <p:spPr bwMode="gray">
          <a:xfrm>
            <a:off x="1828800" y="3670300"/>
            <a:ext cx="7175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0EB70F87-DED1-4EBA-9793-AAE98DF64EFE}" type="datetime'G''''''''lob''''''al'''''''' E''q''''u''i''''''''''''''''ty'''">
              <a:rPr lang="en-AU" altLang="en-US" sz="1000" smtClean="0">
                <a:solidFill>
                  <a:schemeClr val="tx1"/>
                </a:solidFill>
              </a:rPr>
              <a:pPr/>
              <a:t>Global Equity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17E477DD-8016-1DF8-EC0C-FCC3A1CAE032}"/>
              </a:ext>
            </a:extLst>
          </p:cNvPr>
          <p:cNvSpPr/>
          <p:nvPr>
            <p:custDataLst>
              <p:tags r:id="rId49"/>
            </p:custDataLst>
          </p:nvPr>
        </p:nvSpPr>
        <p:spPr bwMode="gray">
          <a:xfrm>
            <a:off x="1789113" y="2460625"/>
            <a:ext cx="82391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6A9D3534-4A69-4952-8DD9-A51A986C7F0B}" type="datetime'''''''''''''In''''t''e''rn''''ati''o''''n''''al ''''F''I'''''">
              <a:rPr lang="en-AU" altLang="en-US" sz="1000" smtClean="0">
                <a:solidFill>
                  <a:schemeClr val="tx1"/>
                </a:solidFill>
              </a:rPr>
              <a:pPr/>
              <a:t>International FI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0560A14-A8F0-7C85-2F21-14B58EAC0538}"/>
              </a:ext>
            </a:extLst>
          </p:cNvPr>
          <p:cNvSpPr/>
          <p:nvPr>
            <p:custDataLst>
              <p:tags r:id="rId50"/>
            </p:custDataLst>
          </p:nvPr>
        </p:nvSpPr>
        <p:spPr bwMode="auto">
          <a:xfrm>
            <a:off x="6897688" y="2305050"/>
            <a:ext cx="3997326" cy="2570164"/>
          </a:xfrm>
          <a:custGeom>
            <a:avLst/>
            <a:gdLst/>
            <a:ahLst/>
            <a:cxnLst/>
            <a:rect l="0" t="0" r="0" b="0"/>
            <a:pathLst>
              <a:path w="3997326" h="2570164">
                <a:moveTo>
                  <a:pt x="3997325" y="2570163"/>
                </a:moveTo>
                <a:lnTo>
                  <a:pt x="0" y="2570163"/>
                </a:lnTo>
                <a:lnTo>
                  <a:pt x="0" y="0"/>
                </a:lnTo>
                <a:lnTo>
                  <a:pt x="3997325" y="0"/>
                </a:lnTo>
                <a:close/>
              </a:path>
            </a:pathLst>
          </a:custGeom>
          <a:solidFill>
            <a:srgbClr val="F5FBEF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09C24A2-967E-8EC5-587E-75AE09649512}"/>
              </a:ext>
            </a:extLst>
          </p:cNvPr>
          <p:cNvSpPr/>
          <p:nvPr>
            <p:custDataLst>
              <p:tags r:id="rId51"/>
            </p:custDataLst>
          </p:nvPr>
        </p:nvSpPr>
        <p:spPr bwMode="auto">
          <a:xfrm>
            <a:off x="6897688" y="4875213"/>
            <a:ext cx="3997326" cy="735013"/>
          </a:xfrm>
          <a:custGeom>
            <a:avLst/>
            <a:gdLst/>
            <a:ahLst/>
            <a:cxnLst/>
            <a:rect l="0" t="0" r="0" b="0"/>
            <a:pathLst>
              <a:path w="3997326" h="735013">
                <a:moveTo>
                  <a:pt x="3997325" y="735012"/>
                </a:moveTo>
                <a:lnTo>
                  <a:pt x="0" y="735012"/>
                </a:lnTo>
                <a:lnTo>
                  <a:pt x="0" y="0"/>
                </a:lnTo>
                <a:lnTo>
                  <a:pt x="3997325" y="0"/>
                </a:lnTo>
                <a:close/>
              </a:path>
            </a:pathLst>
          </a:custGeom>
          <a:solidFill>
            <a:srgbClr val="FCF3F4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636" name="Straight Connector 635">
            <a:extLst>
              <a:ext uri="{FF2B5EF4-FFF2-40B4-BE49-F238E27FC236}">
                <a16:creationId xmlns:a16="http://schemas.microsoft.com/office/drawing/2014/main" id="{8C7451DB-0360-C6B6-E60B-7FA58A2ED66C}"/>
              </a:ext>
            </a:extLst>
          </p:cNvPr>
          <p:cNvCxnSpPr/>
          <p:nvPr>
            <p:custDataLst>
              <p:tags r:id="rId52"/>
            </p:custDataLst>
          </p:nvPr>
        </p:nvCxnSpPr>
        <p:spPr bwMode="gray">
          <a:xfrm>
            <a:off x="6897688" y="4875213"/>
            <a:ext cx="3997325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2" name="Straight Connector 791">
            <a:extLst>
              <a:ext uri="{FF2B5EF4-FFF2-40B4-BE49-F238E27FC236}">
                <a16:creationId xmlns:a16="http://schemas.microsoft.com/office/drawing/2014/main" id="{79B5E490-E13C-7911-DEF0-E40241BE3DB7}"/>
              </a:ext>
            </a:extLst>
          </p:cNvPr>
          <p:cNvCxnSpPr/>
          <p:nvPr>
            <p:custDataLst>
              <p:tags r:id="rId53"/>
            </p:custDataLst>
          </p:nvPr>
        </p:nvCxnSpPr>
        <p:spPr bwMode="gray">
          <a:xfrm flipH="1">
            <a:off x="6854825" y="4141788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BB09D892-9F4A-2BD7-23A2-0C35AD575A44}"/>
              </a:ext>
            </a:extLst>
          </p:cNvPr>
          <p:cNvCxnSpPr/>
          <p:nvPr>
            <p:custDataLst>
              <p:tags r:id="rId54"/>
            </p:custDataLst>
          </p:nvPr>
        </p:nvCxnSpPr>
        <p:spPr bwMode="gray">
          <a:xfrm>
            <a:off x="6897688" y="5610225"/>
            <a:ext cx="0" cy="42863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4" name="Straight Connector 783">
            <a:extLst>
              <a:ext uri="{FF2B5EF4-FFF2-40B4-BE49-F238E27FC236}">
                <a16:creationId xmlns:a16="http://schemas.microsoft.com/office/drawing/2014/main" id="{F3A61B1C-5993-84CB-012D-CA3205E116B5}"/>
              </a:ext>
            </a:extLst>
          </p:cNvPr>
          <p:cNvCxnSpPr/>
          <p:nvPr>
            <p:custDataLst>
              <p:tags r:id="rId55"/>
            </p:custDataLst>
          </p:nvPr>
        </p:nvCxnSpPr>
        <p:spPr bwMode="gray">
          <a:xfrm flipH="1">
            <a:off x="6854825" y="5610225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B3C6E657-3C2B-5A54-8DC7-610C7AB2FBF8}"/>
              </a:ext>
            </a:extLst>
          </p:cNvPr>
          <p:cNvCxnSpPr/>
          <p:nvPr>
            <p:custDataLst>
              <p:tags r:id="rId56"/>
            </p:custDataLst>
          </p:nvPr>
        </p:nvCxnSpPr>
        <p:spPr bwMode="gray">
          <a:xfrm>
            <a:off x="7697788" y="5610225"/>
            <a:ext cx="0" cy="42863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9" name="Straight Connector 788">
            <a:extLst>
              <a:ext uri="{FF2B5EF4-FFF2-40B4-BE49-F238E27FC236}">
                <a16:creationId xmlns:a16="http://schemas.microsoft.com/office/drawing/2014/main" id="{1233785C-1ADA-1948-F079-0029F63E3EC6}"/>
              </a:ext>
            </a:extLst>
          </p:cNvPr>
          <p:cNvCxnSpPr/>
          <p:nvPr>
            <p:custDataLst>
              <p:tags r:id="rId57"/>
            </p:custDataLst>
          </p:nvPr>
        </p:nvCxnSpPr>
        <p:spPr bwMode="gray">
          <a:xfrm flipH="1">
            <a:off x="6854825" y="4508500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ADD2C46-E681-A91B-89E4-E63B2DFD523C}"/>
              </a:ext>
            </a:extLst>
          </p:cNvPr>
          <p:cNvCxnSpPr/>
          <p:nvPr>
            <p:custDataLst>
              <p:tags r:id="rId58"/>
            </p:custDataLst>
          </p:nvPr>
        </p:nvCxnSpPr>
        <p:spPr bwMode="gray">
          <a:xfrm>
            <a:off x="8496300" y="5610225"/>
            <a:ext cx="0" cy="42863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5" name="Straight Connector 784">
            <a:extLst>
              <a:ext uri="{FF2B5EF4-FFF2-40B4-BE49-F238E27FC236}">
                <a16:creationId xmlns:a16="http://schemas.microsoft.com/office/drawing/2014/main" id="{22800BD5-A9E5-4472-3017-EB68432E52F5}"/>
              </a:ext>
            </a:extLst>
          </p:cNvPr>
          <p:cNvCxnSpPr/>
          <p:nvPr>
            <p:custDataLst>
              <p:tags r:id="rId59"/>
            </p:custDataLst>
          </p:nvPr>
        </p:nvCxnSpPr>
        <p:spPr bwMode="gray">
          <a:xfrm flipH="1">
            <a:off x="6854825" y="5243513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F13EE88-D11D-49B5-E1F1-FBC42C4A6E3F}"/>
              </a:ext>
            </a:extLst>
          </p:cNvPr>
          <p:cNvCxnSpPr/>
          <p:nvPr>
            <p:custDataLst>
              <p:tags r:id="rId60"/>
            </p:custDataLst>
          </p:nvPr>
        </p:nvCxnSpPr>
        <p:spPr bwMode="gray">
          <a:xfrm>
            <a:off x="9296400" y="5610225"/>
            <a:ext cx="0" cy="42863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4" name="Straight Connector 793">
            <a:extLst>
              <a:ext uri="{FF2B5EF4-FFF2-40B4-BE49-F238E27FC236}">
                <a16:creationId xmlns:a16="http://schemas.microsoft.com/office/drawing/2014/main" id="{B110E9FC-1450-7175-D4FE-3D4FDBC0A41F}"/>
              </a:ext>
            </a:extLst>
          </p:cNvPr>
          <p:cNvCxnSpPr/>
          <p:nvPr>
            <p:custDataLst>
              <p:tags r:id="rId61"/>
            </p:custDataLst>
          </p:nvPr>
        </p:nvCxnSpPr>
        <p:spPr bwMode="gray">
          <a:xfrm flipH="1">
            <a:off x="6854825" y="3773488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87972EFE-1E76-A84B-9A34-68D741968596}"/>
              </a:ext>
            </a:extLst>
          </p:cNvPr>
          <p:cNvCxnSpPr/>
          <p:nvPr>
            <p:custDataLst>
              <p:tags r:id="rId62"/>
            </p:custDataLst>
          </p:nvPr>
        </p:nvCxnSpPr>
        <p:spPr bwMode="gray">
          <a:xfrm>
            <a:off x="10094913" y="5610225"/>
            <a:ext cx="0" cy="42863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7" name="Straight Connector 786">
            <a:extLst>
              <a:ext uri="{FF2B5EF4-FFF2-40B4-BE49-F238E27FC236}">
                <a16:creationId xmlns:a16="http://schemas.microsoft.com/office/drawing/2014/main" id="{96C6CD0F-6A5E-C8B6-47A2-A3503E026A92}"/>
              </a:ext>
            </a:extLst>
          </p:cNvPr>
          <p:cNvCxnSpPr/>
          <p:nvPr>
            <p:custDataLst>
              <p:tags r:id="rId63"/>
            </p:custDataLst>
          </p:nvPr>
        </p:nvCxnSpPr>
        <p:spPr bwMode="gray">
          <a:xfrm flipH="1">
            <a:off x="6854825" y="4875213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6" name="Straight Connector 565">
            <a:extLst>
              <a:ext uri="{FF2B5EF4-FFF2-40B4-BE49-F238E27FC236}">
                <a16:creationId xmlns:a16="http://schemas.microsoft.com/office/drawing/2014/main" id="{050E6581-314C-0FBD-15A5-089132B02600}"/>
              </a:ext>
            </a:extLst>
          </p:cNvPr>
          <p:cNvCxnSpPr/>
          <p:nvPr>
            <p:custDataLst>
              <p:tags r:id="rId64"/>
            </p:custDataLst>
          </p:nvPr>
        </p:nvCxnSpPr>
        <p:spPr bwMode="gray">
          <a:xfrm>
            <a:off x="10895013" y="5610225"/>
            <a:ext cx="0" cy="42863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6" name="Straight Connector 795">
            <a:extLst>
              <a:ext uri="{FF2B5EF4-FFF2-40B4-BE49-F238E27FC236}">
                <a16:creationId xmlns:a16="http://schemas.microsoft.com/office/drawing/2014/main" id="{0CFE706C-2857-2141-7D1B-DD75399E7940}"/>
              </a:ext>
            </a:extLst>
          </p:cNvPr>
          <p:cNvCxnSpPr/>
          <p:nvPr>
            <p:custDataLst>
              <p:tags r:id="rId65"/>
            </p:custDataLst>
          </p:nvPr>
        </p:nvCxnSpPr>
        <p:spPr bwMode="gray">
          <a:xfrm flipH="1">
            <a:off x="6854825" y="3406775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8" name="Straight Connector 797">
            <a:extLst>
              <a:ext uri="{FF2B5EF4-FFF2-40B4-BE49-F238E27FC236}">
                <a16:creationId xmlns:a16="http://schemas.microsoft.com/office/drawing/2014/main" id="{EEC5A83F-55E4-8DDE-AA16-7179833253D6}"/>
              </a:ext>
            </a:extLst>
          </p:cNvPr>
          <p:cNvCxnSpPr/>
          <p:nvPr>
            <p:custDataLst>
              <p:tags r:id="rId66"/>
            </p:custDataLst>
          </p:nvPr>
        </p:nvCxnSpPr>
        <p:spPr bwMode="gray">
          <a:xfrm flipH="1">
            <a:off x="6854825" y="3040063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0" name="Straight Connector 799">
            <a:extLst>
              <a:ext uri="{FF2B5EF4-FFF2-40B4-BE49-F238E27FC236}">
                <a16:creationId xmlns:a16="http://schemas.microsoft.com/office/drawing/2014/main" id="{109CD4FC-926A-6816-C994-7798BBFEB138}"/>
              </a:ext>
            </a:extLst>
          </p:cNvPr>
          <p:cNvCxnSpPr/>
          <p:nvPr>
            <p:custDataLst>
              <p:tags r:id="rId67"/>
            </p:custDataLst>
          </p:nvPr>
        </p:nvCxnSpPr>
        <p:spPr bwMode="gray">
          <a:xfrm flipH="1">
            <a:off x="6854825" y="2671763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2" name="Straight Connector 801">
            <a:extLst>
              <a:ext uri="{FF2B5EF4-FFF2-40B4-BE49-F238E27FC236}">
                <a16:creationId xmlns:a16="http://schemas.microsoft.com/office/drawing/2014/main" id="{D7DA05B9-4F92-E6D2-82EF-9D72CECD8D5A}"/>
              </a:ext>
            </a:extLst>
          </p:cNvPr>
          <p:cNvCxnSpPr/>
          <p:nvPr>
            <p:custDataLst>
              <p:tags r:id="rId68"/>
            </p:custDataLst>
          </p:nvPr>
        </p:nvCxnSpPr>
        <p:spPr bwMode="gray">
          <a:xfrm flipH="1">
            <a:off x="6854825" y="2305050"/>
            <a:ext cx="42863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DA21746-6C92-8E0D-F38F-40937307BCB4}"/>
              </a:ext>
            </a:extLst>
          </p:cNvPr>
          <p:cNvGraphicFramePr/>
          <p:nvPr>
            <p:custDataLst>
              <p:tags r:id="rId69"/>
            </p:custDataLst>
            <p:extLst>
              <p:ext uri="{D42A27DB-BD31-4B8C-83A1-F6EECF244321}">
                <p14:modId xmlns:p14="http://schemas.microsoft.com/office/powerpoint/2010/main" val="1180320848"/>
              </p:ext>
            </p:extLst>
          </p:nvPr>
        </p:nvGraphicFramePr>
        <p:xfrm>
          <a:off x="6815138" y="2222500"/>
          <a:ext cx="4162425" cy="3470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0"/>
          </a:graphicData>
        </a:graphic>
      </p:graphicFrame>
      <p:sp>
        <p:nvSpPr>
          <p:cNvPr id="377" name="Rectangle 376">
            <a:extLst>
              <a:ext uri="{FF2B5EF4-FFF2-40B4-BE49-F238E27FC236}">
                <a16:creationId xmlns:a16="http://schemas.microsoft.com/office/drawing/2014/main" id="{AF885E30-3D96-28ED-8313-5C0FF5E97809}"/>
              </a:ext>
            </a:extLst>
          </p:cNvPr>
          <p:cNvSpPr/>
          <p:nvPr>
            <p:custDataLst>
              <p:tags r:id="rId70"/>
            </p:custDataLst>
          </p:nvPr>
        </p:nvSpPr>
        <p:spPr bwMode="gray">
          <a:xfrm>
            <a:off x="6510338" y="5180014"/>
            <a:ext cx="2587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D6C203A7-CFC0-4BE9-A26F-C77A182CA708}" type="datetime'''''-''''''''''''''''1''''''''''''''''''''''''''''''0''%''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-10%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379" name="Rectangle 378">
            <a:extLst>
              <a:ext uri="{FF2B5EF4-FFF2-40B4-BE49-F238E27FC236}">
                <a16:creationId xmlns:a16="http://schemas.microsoft.com/office/drawing/2014/main" id="{490CD903-12D3-858C-F68A-3836EC1BDCD8}"/>
              </a:ext>
            </a:extLst>
          </p:cNvPr>
          <p:cNvSpPr/>
          <p:nvPr>
            <p:custDataLst>
              <p:tags r:id="rId71"/>
            </p:custDataLst>
          </p:nvPr>
        </p:nvSpPr>
        <p:spPr bwMode="gray">
          <a:xfrm>
            <a:off x="6613526" y="4811714"/>
            <a:ext cx="155575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27DBF5F1-DEDE-4E35-AD4C-607695339A25}" type="datetime'''''''0''''''''''''''''''''''%''''''''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FE3E3ABE-AB00-FA95-7C11-6A02EE97B95C}"/>
              </a:ext>
            </a:extLst>
          </p:cNvPr>
          <p:cNvSpPr/>
          <p:nvPr>
            <p:custDataLst>
              <p:tags r:id="rId72"/>
            </p:custDataLst>
          </p:nvPr>
        </p:nvSpPr>
        <p:spPr bwMode="gray">
          <a:xfrm>
            <a:off x="6548438" y="4445001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A6C8910B-BBAD-4B9A-87DD-FDB8CBAF8276}" type="datetime'''''''''''''''''''''''''''''1''''''''''0''''%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10%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50E465ED-958B-8DFD-4B83-0A418940EEAF}"/>
              </a:ext>
            </a:extLst>
          </p:cNvPr>
          <p:cNvSpPr/>
          <p:nvPr>
            <p:custDataLst>
              <p:tags r:id="rId73"/>
            </p:custDataLst>
          </p:nvPr>
        </p:nvSpPr>
        <p:spPr bwMode="gray">
          <a:xfrm>
            <a:off x="6548438" y="4078289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C64450DD-576C-4ACE-A551-C20F9C1A2D55}" type="datetime'''''''''2''''0''''''''''''''''''''''''''''''''''''''%''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20%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769" name="Rectangle 768">
            <a:extLst>
              <a:ext uri="{FF2B5EF4-FFF2-40B4-BE49-F238E27FC236}">
                <a16:creationId xmlns:a16="http://schemas.microsoft.com/office/drawing/2014/main" id="{3E813F4A-708A-7BAC-69F6-0CA36CC1826C}"/>
              </a:ext>
            </a:extLst>
          </p:cNvPr>
          <p:cNvSpPr/>
          <p:nvPr>
            <p:custDataLst>
              <p:tags r:id="rId74"/>
            </p:custDataLst>
          </p:nvPr>
        </p:nvSpPr>
        <p:spPr bwMode="gray">
          <a:xfrm>
            <a:off x="6548438" y="3709989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4269E791-CD32-4E26-993D-7498000C1A35}" type="datetime'3''0''''''''''''''''''''''''''''''''''''%''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30%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771" name="Rectangle 770">
            <a:extLst>
              <a:ext uri="{FF2B5EF4-FFF2-40B4-BE49-F238E27FC236}">
                <a16:creationId xmlns:a16="http://schemas.microsoft.com/office/drawing/2014/main" id="{E76E5628-5937-35A6-44A1-06C1EAB82269}"/>
              </a:ext>
            </a:extLst>
          </p:cNvPr>
          <p:cNvSpPr/>
          <p:nvPr>
            <p:custDataLst>
              <p:tags r:id="rId75"/>
            </p:custDataLst>
          </p:nvPr>
        </p:nvSpPr>
        <p:spPr bwMode="gray">
          <a:xfrm>
            <a:off x="6548438" y="3343276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BF8DF9C6-F1D5-4834-99C8-61F12C869BFE}" type="datetime'''4''''''''''''''''''''''0%''''''''''''''''''''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40%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773" name="Rectangle 772">
            <a:extLst>
              <a:ext uri="{FF2B5EF4-FFF2-40B4-BE49-F238E27FC236}">
                <a16:creationId xmlns:a16="http://schemas.microsoft.com/office/drawing/2014/main" id="{9704A27C-53FC-AC77-DFCE-70A130324D7E}"/>
              </a:ext>
            </a:extLst>
          </p:cNvPr>
          <p:cNvSpPr/>
          <p:nvPr>
            <p:custDataLst>
              <p:tags r:id="rId76"/>
            </p:custDataLst>
          </p:nvPr>
        </p:nvSpPr>
        <p:spPr bwMode="gray">
          <a:xfrm>
            <a:off x="6548438" y="2976564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BAE79BC7-3E1A-4F30-89E0-D215BF9CC65D}" type="datetime'''''5''''''''''''''''''0''''%''''''''''''''''''''''''''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50%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BA350B-A941-6B0A-F608-800652F20275}"/>
              </a:ext>
            </a:extLst>
          </p:cNvPr>
          <p:cNvSpPr/>
          <p:nvPr>
            <p:custDataLst>
              <p:tags r:id="rId77"/>
            </p:custDataLst>
          </p:nvPr>
        </p:nvSpPr>
        <p:spPr bwMode="gray">
          <a:xfrm>
            <a:off x="6819901" y="5708651"/>
            <a:ext cx="155575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B30FE378-1486-4B6D-B902-760026D7E0A4}" type="datetime'''''''''''0''''''''''''''''''''''''''''%'''''''''''''''''''">
              <a:rPr lang="en-AU" altLang="en-US" sz="1000" smtClean="0">
                <a:solidFill>
                  <a:schemeClr val="tx1"/>
                </a:solidFill>
                <a:effectLst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775" name="Rectangle 774">
            <a:extLst>
              <a:ext uri="{FF2B5EF4-FFF2-40B4-BE49-F238E27FC236}">
                <a16:creationId xmlns:a16="http://schemas.microsoft.com/office/drawing/2014/main" id="{54A04D7A-96C5-1B11-CD48-EADFBBD55695}"/>
              </a:ext>
            </a:extLst>
          </p:cNvPr>
          <p:cNvSpPr/>
          <p:nvPr>
            <p:custDataLst>
              <p:tags r:id="rId78"/>
            </p:custDataLst>
          </p:nvPr>
        </p:nvSpPr>
        <p:spPr bwMode="gray">
          <a:xfrm>
            <a:off x="6548438" y="2608264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03C53199-B736-43D0-8304-590F996C4351}" type="datetime'6''''''''''0''''''''%''''''''''''''''''''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60%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B916913-E9AB-6410-9ADB-5CE632E8B1D5}"/>
              </a:ext>
            </a:extLst>
          </p:cNvPr>
          <p:cNvSpPr/>
          <p:nvPr>
            <p:custDataLst>
              <p:tags r:id="rId79"/>
            </p:custDataLst>
          </p:nvPr>
        </p:nvSpPr>
        <p:spPr bwMode="gray">
          <a:xfrm>
            <a:off x="7588250" y="5708651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2DA2294B-2BBD-45BB-8688-9AB19413526C}" type="datetime'''''''''''''''''''''''''''''''10''''''%'''''''''''''''''''">
              <a:rPr lang="en-AU" altLang="en-US" sz="1000" smtClean="0">
                <a:solidFill>
                  <a:schemeClr val="tx1"/>
                </a:solidFill>
                <a:effectLst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10%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777" name="Rectangle 776">
            <a:extLst>
              <a:ext uri="{FF2B5EF4-FFF2-40B4-BE49-F238E27FC236}">
                <a16:creationId xmlns:a16="http://schemas.microsoft.com/office/drawing/2014/main" id="{E25C603F-431D-49CB-EF4C-2C009334749C}"/>
              </a:ext>
            </a:extLst>
          </p:cNvPr>
          <p:cNvSpPr/>
          <p:nvPr>
            <p:custDataLst>
              <p:tags r:id="rId80"/>
            </p:custDataLst>
          </p:nvPr>
        </p:nvSpPr>
        <p:spPr bwMode="gray">
          <a:xfrm>
            <a:off x="6548438" y="2241551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AD50DB0D-A56E-4771-B15D-69A85D928AB5}" type="datetime'''''''''''''''''''''7''''''''''''''0''%''''''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70%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DF0B05-5A54-F61C-1559-172E6FEED2CA}"/>
              </a:ext>
            </a:extLst>
          </p:cNvPr>
          <p:cNvSpPr/>
          <p:nvPr>
            <p:custDataLst>
              <p:tags r:id="rId81"/>
            </p:custDataLst>
          </p:nvPr>
        </p:nvSpPr>
        <p:spPr bwMode="gray">
          <a:xfrm>
            <a:off x="8386763" y="5708651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79BDD4F2-EEDC-4DA6-876D-EC02E0115053}" type="datetime'''''''''''2''''''''''''''0''''''''%'''''''''''''''''''''">
              <a:rPr lang="en-AU" altLang="en-US" sz="1000" smtClean="0">
                <a:solidFill>
                  <a:schemeClr val="tx1"/>
                </a:solidFill>
                <a:effectLst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20%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93A301A-93C8-81B8-069C-0F6DF5A4EF35}"/>
              </a:ext>
            </a:extLst>
          </p:cNvPr>
          <p:cNvSpPr/>
          <p:nvPr>
            <p:custDataLst>
              <p:tags r:id="rId82"/>
            </p:custDataLst>
          </p:nvPr>
        </p:nvSpPr>
        <p:spPr bwMode="gray">
          <a:xfrm>
            <a:off x="9186863" y="5708651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28D0A546-F522-47AB-87CF-C52B16301714}" type="datetime'''''''''''''3''''''''''''''0''''''%'''">
              <a:rPr lang="en-AU" altLang="en-US" sz="1000" smtClean="0">
                <a:solidFill>
                  <a:schemeClr val="tx1"/>
                </a:solidFill>
                <a:effectLst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30%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B71108E-48CE-D1B1-D725-67BA9255591C}"/>
              </a:ext>
            </a:extLst>
          </p:cNvPr>
          <p:cNvSpPr/>
          <p:nvPr>
            <p:custDataLst>
              <p:tags r:id="rId83"/>
            </p:custDataLst>
          </p:nvPr>
        </p:nvSpPr>
        <p:spPr bwMode="gray">
          <a:xfrm>
            <a:off x="9985375" y="5708651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7BC1495B-E441-4071-BCEC-ED6BAF96990D}" type="datetime'''''''''''''''''''''''''40''''''''''''''''''%'''''''">
              <a:rPr lang="en-AU" altLang="en-US" sz="1000" smtClean="0">
                <a:solidFill>
                  <a:schemeClr val="tx1"/>
                </a:solidFill>
                <a:effectLst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40%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2BEF8470-433C-2CF4-6512-36EA1AFF8D9C}"/>
              </a:ext>
            </a:extLst>
          </p:cNvPr>
          <p:cNvSpPr/>
          <p:nvPr>
            <p:custDataLst>
              <p:tags r:id="rId84"/>
            </p:custDataLst>
          </p:nvPr>
        </p:nvSpPr>
        <p:spPr bwMode="gray">
          <a:xfrm>
            <a:off x="10785475" y="5708651"/>
            <a:ext cx="2206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876D3E0E-2445-4D17-991E-038BF811FDA9}" type="datetime'''''''''''5''''''''''''''''''''''''''''''0%'">
              <a:rPr lang="en-AU" altLang="en-US" sz="1000" smtClean="0">
                <a:solidFill>
                  <a:schemeClr val="tx1"/>
                </a:solidFill>
                <a:effectLst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50%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DA09309B-57DE-4C4C-433B-9A93DD0AB559}"/>
              </a:ext>
            </a:extLst>
          </p:cNvPr>
          <p:cNvSpPr/>
          <p:nvPr>
            <p:custDataLst>
              <p:tags r:id="rId85"/>
            </p:custDataLst>
          </p:nvPr>
        </p:nvSpPr>
        <p:spPr bwMode="gray">
          <a:xfrm>
            <a:off x="6510338" y="5546726"/>
            <a:ext cx="2587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F43407BA-19A9-4607-8817-9035FB0591F9}" type="datetime'-''''''''''''''''''''''''''''2''''0''%'">
              <a:rPr lang="en-AU" altLang="en-US" sz="1000" smtClean="0">
                <a:solidFill>
                  <a:schemeClr val="tx1"/>
                </a:solidFill>
                <a:effectLst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-20%</a:t>
            </a:fld>
            <a:endParaRPr lang="en-AU" sz="1000" dirty="0">
              <a:solidFill>
                <a:schemeClr val="tx1"/>
              </a:solidFill>
            </a:endParaRPr>
          </a:p>
        </p:txBody>
      </p:sp>
      <p:cxnSp>
        <p:nvCxnSpPr>
          <p:cNvPr id="552" name="Straight Connector 551">
            <a:extLst>
              <a:ext uri="{FF2B5EF4-FFF2-40B4-BE49-F238E27FC236}">
                <a16:creationId xmlns:a16="http://schemas.microsoft.com/office/drawing/2014/main" id="{AA016E3C-1184-2889-3D29-D2A047E5820A}"/>
              </a:ext>
            </a:extLst>
          </p:cNvPr>
          <p:cNvCxnSpPr/>
          <p:nvPr>
            <p:custDataLst>
              <p:tags r:id="rId86"/>
            </p:custDataLst>
          </p:nvPr>
        </p:nvCxnSpPr>
        <p:spPr bwMode="auto">
          <a:xfrm flipH="1" flipV="1">
            <a:off x="6999289" y="4633913"/>
            <a:ext cx="61913" cy="333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3" name="Rectangle 642">
            <a:extLst>
              <a:ext uri="{FF2B5EF4-FFF2-40B4-BE49-F238E27FC236}">
                <a16:creationId xmlns:a16="http://schemas.microsoft.com/office/drawing/2014/main" id="{E75BF60F-B086-CD36-FBB2-B6E75697A6C6}"/>
              </a:ext>
            </a:extLst>
          </p:cNvPr>
          <p:cNvSpPr/>
          <p:nvPr>
            <p:custDataLst>
              <p:tags r:id="rId87"/>
            </p:custDataLst>
          </p:nvPr>
        </p:nvSpPr>
        <p:spPr bwMode="gray">
          <a:xfrm>
            <a:off x="10180638" y="5392738"/>
            <a:ext cx="638175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E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FBE53946-20FF-49E7-AE78-F2E9968898A4}" type="datetime'''D''omes''''''''ti''c'''''''''''''''''' FI'''''''''''''">
              <a:rPr lang="en-AU" altLang="en-US" sz="1000" smtClean="0">
                <a:solidFill>
                  <a:schemeClr val="tx1"/>
                </a:solidFill>
              </a:rPr>
              <a:pPr/>
              <a:t>Domestic FI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638" name="Rectangle 637">
            <a:extLst>
              <a:ext uri="{FF2B5EF4-FFF2-40B4-BE49-F238E27FC236}">
                <a16:creationId xmlns:a16="http://schemas.microsoft.com/office/drawing/2014/main" id="{B0BC2CF4-4E13-9BE8-9BA4-58A68C41D4E8}"/>
              </a:ext>
            </a:extLst>
          </p:cNvPr>
          <p:cNvSpPr/>
          <p:nvPr>
            <p:custDataLst>
              <p:tags r:id="rId88"/>
            </p:custDataLst>
          </p:nvPr>
        </p:nvSpPr>
        <p:spPr bwMode="auto">
          <a:xfrm>
            <a:off x="8248650" y="5988050"/>
            <a:ext cx="1295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FBBF1ABB-8B97-44F2-ABE0-80272E871AA6}" type="datetime'Ass''''et a''ll''''''''''''o''c''''a''''''''''''tio''n'">
              <a:rPr lang="en-AU" altLang="en-US" sz="1000" smtClean="0">
                <a:solidFill>
                  <a:schemeClr val="tx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Asset allocation</a:t>
            </a:fld>
            <a:r>
              <a:rPr lang="en-AU" altLang="en-US" sz="1000" dirty="0">
                <a:solidFill>
                  <a:schemeClr val="tx1"/>
                </a:solidFill>
              </a:rPr>
              <a:t> (% AUM)</a:t>
            </a:r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645" name="Rectangle 644">
            <a:extLst>
              <a:ext uri="{FF2B5EF4-FFF2-40B4-BE49-F238E27FC236}">
                <a16:creationId xmlns:a16="http://schemas.microsoft.com/office/drawing/2014/main" id="{A417AF1E-212C-3524-7FD1-9AA1CDA7D0C4}"/>
              </a:ext>
            </a:extLst>
          </p:cNvPr>
          <p:cNvSpPr/>
          <p:nvPr>
            <p:custDataLst>
              <p:tags r:id="rId89"/>
            </p:custDataLst>
          </p:nvPr>
        </p:nvSpPr>
        <p:spPr bwMode="gray">
          <a:xfrm>
            <a:off x="7027863" y="4927600"/>
            <a:ext cx="3238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CF3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t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4643F812-34FD-46BF-8F38-1809E68E5332}" type="datetime'E''''M ''''''''''''''''''''''''''''''''''''''''''''''FI'''''">
              <a:rPr lang="en-AU" altLang="en-US" sz="1000" smtClean="0">
                <a:solidFill>
                  <a:schemeClr val="tx1"/>
                </a:solidFill>
                <a:effectLst/>
              </a:rPr>
              <a:pPr/>
              <a:t>EM FI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646" name="Rectangle 645">
            <a:extLst>
              <a:ext uri="{FF2B5EF4-FFF2-40B4-BE49-F238E27FC236}">
                <a16:creationId xmlns:a16="http://schemas.microsoft.com/office/drawing/2014/main" id="{9729F207-B516-701B-F813-276B12D26193}"/>
              </a:ext>
            </a:extLst>
          </p:cNvPr>
          <p:cNvSpPr/>
          <p:nvPr>
            <p:custDataLst>
              <p:tags r:id="rId90"/>
            </p:custDataLst>
          </p:nvPr>
        </p:nvSpPr>
        <p:spPr bwMode="gray">
          <a:xfrm>
            <a:off x="7472363" y="3889375"/>
            <a:ext cx="99536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7E0E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010F3857-43AE-4C75-9E89-86B6D8843D4F}" type="datetime'Li''''qu''''id A''''l''''t''e''''''''r''''''''''nat''''ive''s'">
              <a:rPr lang="en-AU" altLang="en-US" sz="1000" smtClean="0">
                <a:solidFill>
                  <a:schemeClr val="tx1"/>
                </a:solidFill>
              </a:rPr>
              <a:pPr/>
              <a:t>Liquid Alternatives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647" name="Rectangle 646">
            <a:extLst>
              <a:ext uri="{FF2B5EF4-FFF2-40B4-BE49-F238E27FC236}">
                <a16:creationId xmlns:a16="http://schemas.microsoft.com/office/drawing/2014/main" id="{CD5B8C6F-2ECC-9FD2-D9CB-061BF9C19B75}"/>
              </a:ext>
            </a:extLst>
          </p:cNvPr>
          <p:cNvSpPr/>
          <p:nvPr>
            <p:custDataLst>
              <p:tags r:id="rId91"/>
            </p:custDataLst>
          </p:nvPr>
        </p:nvSpPr>
        <p:spPr bwMode="gray">
          <a:xfrm>
            <a:off x="6999288" y="2832100"/>
            <a:ext cx="75088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30D34911-66FB-4A95-B37F-F215A4813C46}" type="datetime'''''''I''''nfra''''''''s''''''t''''''''''''ructu''r''e'">
              <a:rPr lang="en-AU" altLang="en-US" sz="1000" smtClean="0">
                <a:solidFill>
                  <a:schemeClr val="tx1"/>
                </a:solidFill>
              </a:rPr>
              <a:pPr/>
              <a:t>Infrastructure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648" name="Rectangle 647">
            <a:extLst>
              <a:ext uri="{FF2B5EF4-FFF2-40B4-BE49-F238E27FC236}">
                <a16:creationId xmlns:a16="http://schemas.microsoft.com/office/drawing/2014/main" id="{5B4D050C-B5CF-7674-4966-CF0BE52EECE2}"/>
              </a:ext>
            </a:extLst>
          </p:cNvPr>
          <p:cNvSpPr/>
          <p:nvPr>
            <p:custDataLst>
              <p:tags r:id="rId92"/>
            </p:custDataLst>
          </p:nvPr>
        </p:nvSpPr>
        <p:spPr bwMode="gray">
          <a:xfrm>
            <a:off x="7054850" y="3562350"/>
            <a:ext cx="7493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F4B5CC83-08AA-47D8-809B-EC383F29B87E}" type="datetime'''P''r''''''i''v''''at''''''''''''''''''''e'' Equit''''''''y'">
              <a:rPr lang="en-AU" altLang="en-US" sz="1000" smtClean="0">
                <a:solidFill>
                  <a:schemeClr val="tx1"/>
                </a:solidFill>
              </a:rPr>
              <a:pPr/>
              <a:t>Private Equity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649" name="Rectangle 648">
            <a:extLst>
              <a:ext uri="{FF2B5EF4-FFF2-40B4-BE49-F238E27FC236}">
                <a16:creationId xmlns:a16="http://schemas.microsoft.com/office/drawing/2014/main" id="{80331243-EB95-DE31-ECFA-F1D5C79F6ECF}"/>
              </a:ext>
            </a:extLst>
          </p:cNvPr>
          <p:cNvSpPr/>
          <p:nvPr>
            <p:custDataLst>
              <p:tags r:id="rId93"/>
            </p:custDataLst>
          </p:nvPr>
        </p:nvSpPr>
        <p:spPr bwMode="gray">
          <a:xfrm>
            <a:off x="6902450" y="4035425"/>
            <a:ext cx="604838" cy="136525"/>
          </a:xfrm>
          <a:prstGeom prst="rect">
            <a:avLst/>
          </a:prstGeom>
          <a:solidFill>
            <a:srgbClr val="F5FBE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t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42E8C789-B973-4575-9FD8-A880186EFE0A}" type="datetime'''''''''''R''''e''a''''''l'' ''E''''''sta''''''''''t''''e'''">
              <a:rPr lang="en-AU" altLang="en-US" sz="1000" smtClean="0">
                <a:solidFill>
                  <a:schemeClr val="tx1"/>
                </a:solidFill>
              </a:rPr>
              <a:pPr/>
              <a:t>Real Estate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644" name="Rectangle 643">
            <a:extLst>
              <a:ext uri="{FF2B5EF4-FFF2-40B4-BE49-F238E27FC236}">
                <a16:creationId xmlns:a16="http://schemas.microsoft.com/office/drawing/2014/main" id="{444D3A6F-5E16-041C-5F92-B7D6D97535A1}"/>
              </a:ext>
            </a:extLst>
          </p:cNvPr>
          <p:cNvSpPr/>
          <p:nvPr>
            <p:custDataLst>
              <p:tags r:id="rId94"/>
            </p:custDataLst>
          </p:nvPr>
        </p:nvSpPr>
        <p:spPr bwMode="gray">
          <a:xfrm>
            <a:off x="7210425" y="4538663"/>
            <a:ext cx="82391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E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t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18313395-D9F0-46A9-81C8-656A0F178F40}" type="datetime'''''I''''''''''''''n''te''''''r''n''a''''tiona''l'' ''''FI'">
              <a:rPr lang="en-AU" altLang="en-US" sz="1000" smtClean="0">
                <a:solidFill>
                  <a:schemeClr val="tx1"/>
                </a:solidFill>
              </a:rPr>
              <a:pPr/>
              <a:t>International FI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651" name="Rectangle 650">
            <a:extLst>
              <a:ext uri="{FF2B5EF4-FFF2-40B4-BE49-F238E27FC236}">
                <a16:creationId xmlns:a16="http://schemas.microsoft.com/office/drawing/2014/main" id="{4E71B4CD-5EFC-B759-C199-551D9DEE5962}"/>
              </a:ext>
            </a:extLst>
          </p:cNvPr>
          <p:cNvSpPr/>
          <p:nvPr>
            <p:custDataLst>
              <p:tags r:id="rId95"/>
            </p:custDataLst>
          </p:nvPr>
        </p:nvSpPr>
        <p:spPr bwMode="gray">
          <a:xfrm>
            <a:off x="7367588" y="2462213"/>
            <a:ext cx="625475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E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t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6FF31F36-6270-4EF3-85BA-ECBA079CF681}" type="datetime'''''Mul''''''ti''''-''''''A''''''s''s''''e''''t'''''''''''''">
              <a:rPr lang="en-AU" altLang="en-US" sz="1000" smtClean="0">
                <a:solidFill>
                  <a:schemeClr val="tx1"/>
                </a:solidFill>
              </a:rPr>
              <a:pPr/>
              <a:t>Multi-Asset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652" name="Rectangle 651">
            <a:extLst>
              <a:ext uri="{FF2B5EF4-FFF2-40B4-BE49-F238E27FC236}">
                <a16:creationId xmlns:a16="http://schemas.microsoft.com/office/drawing/2014/main" id="{E8A2760C-1193-84F9-D93C-DFC66554FCE5}"/>
              </a:ext>
            </a:extLst>
          </p:cNvPr>
          <p:cNvSpPr/>
          <p:nvPr>
            <p:custDataLst>
              <p:tags r:id="rId96"/>
            </p:custDataLst>
          </p:nvPr>
        </p:nvSpPr>
        <p:spPr bwMode="gray">
          <a:xfrm>
            <a:off x="6902450" y="3302000"/>
            <a:ext cx="9779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E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3F1DB861-328B-4FF3-A2CC-981C1A48B8B2}" type="datetime'''''T''a''r''''g''et D''a''''t''''''e ''F''''''und''''''s'''''">
              <a:rPr lang="en-AU" altLang="en-US" sz="1000" smtClean="0">
                <a:solidFill>
                  <a:schemeClr val="tx1"/>
                </a:solidFill>
              </a:rPr>
              <a:pPr/>
              <a:t>Target Date Funds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640" name="Rectangle 639">
            <a:extLst>
              <a:ext uri="{FF2B5EF4-FFF2-40B4-BE49-F238E27FC236}">
                <a16:creationId xmlns:a16="http://schemas.microsoft.com/office/drawing/2014/main" id="{8241E03C-83F7-8AD9-E745-0FEEB85CEC57}"/>
              </a:ext>
            </a:extLst>
          </p:cNvPr>
          <p:cNvSpPr/>
          <p:nvPr>
            <p:custDataLst>
              <p:tags r:id="rId97"/>
            </p:custDataLst>
          </p:nvPr>
        </p:nvSpPr>
        <p:spPr bwMode="gray">
          <a:xfrm>
            <a:off x="8074025" y="2851150"/>
            <a:ext cx="8715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75B9F3C2-44C8-4E22-A939-A5C98F59F575}" type="datetime'''Do''''mes''''t''i''''''c Equ''i''''''''''''t''''y'''''''''">
              <a:rPr lang="en-AU" altLang="en-US" sz="1000" smtClean="0">
                <a:solidFill>
                  <a:schemeClr val="tx1"/>
                </a:solidFill>
              </a:rPr>
              <a:pPr/>
              <a:t>Domestic Equity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641" name="Rectangle 640">
            <a:extLst>
              <a:ext uri="{FF2B5EF4-FFF2-40B4-BE49-F238E27FC236}">
                <a16:creationId xmlns:a16="http://schemas.microsoft.com/office/drawing/2014/main" id="{6096B128-CE8B-3346-228A-2B3F90789D67}"/>
              </a:ext>
            </a:extLst>
          </p:cNvPr>
          <p:cNvSpPr/>
          <p:nvPr>
            <p:custDataLst>
              <p:tags r:id="rId98"/>
            </p:custDataLst>
          </p:nvPr>
        </p:nvSpPr>
        <p:spPr bwMode="gray">
          <a:xfrm>
            <a:off x="7373938" y="3055938"/>
            <a:ext cx="7175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857682A2-5A9D-428F-BC91-C6CE3945CAFB}" type="datetime'Glo''''''''''''''ba''''''''l E''''qu''i''''''''''t''''''''y'">
              <a:rPr lang="en-AU" altLang="en-US" sz="1000" smtClean="0">
                <a:solidFill>
                  <a:schemeClr val="tx1"/>
                </a:solidFill>
              </a:rPr>
              <a:pPr/>
              <a:t>Global Equity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642" name="Rectangle 641">
            <a:extLst>
              <a:ext uri="{FF2B5EF4-FFF2-40B4-BE49-F238E27FC236}">
                <a16:creationId xmlns:a16="http://schemas.microsoft.com/office/drawing/2014/main" id="{0486CE01-D02C-839D-5A4F-68B2926D55BA}"/>
              </a:ext>
            </a:extLst>
          </p:cNvPr>
          <p:cNvSpPr/>
          <p:nvPr>
            <p:custDataLst>
              <p:tags r:id="rId99"/>
            </p:custDataLst>
          </p:nvPr>
        </p:nvSpPr>
        <p:spPr bwMode="gray">
          <a:xfrm>
            <a:off x="6910388" y="4667250"/>
            <a:ext cx="55721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CF3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t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04E7AB32-95F9-4D10-A41E-322372E05735}" type="datetime'''''''E''''''''''''''M'' E''''''''''''q''u''''it''''''''y'">
              <a:rPr lang="en-AU" altLang="en-US" sz="1000" smtClean="0">
                <a:solidFill>
                  <a:schemeClr val="tx1"/>
                </a:solidFill>
              </a:rPr>
              <a:pPr/>
              <a:t>EM Equity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650" name="Rectangle 649">
            <a:extLst>
              <a:ext uri="{FF2B5EF4-FFF2-40B4-BE49-F238E27FC236}">
                <a16:creationId xmlns:a16="http://schemas.microsoft.com/office/drawing/2014/main" id="{A2E97FEA-AA4C-5F36-6499-D880078E1F9F}"/>
              </a:ext>
            </a:extLst>
          </p:cNvPr>
          <p:cNvSpPr/>
          <p:nvPr>
            <p:custDataLst>
              <p:tags r:id="rId100"/>
            </p:custDataLst>
          </p:nvPr>
        </p:nvSpPr>
        <p:spPr bwMode="gray">
          <a:xfrm>
            <a:off x="6934200" y="3721100"/>
            <a:ext cx="676275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FBE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7463" tIns="0" rIns="17463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E06F7F19-0D65-41FE-AEE5-5DACBF6FE03E}" type="datetime'''Pr''''''''''''''''''''i''''v''a''t''e'''' De''''bt'''''''''">
              <a:rPr lang="en-AU" altLang="en-US" sz="1000" smtClean="0">
                <a:solidFill>
                  <a:schemeClr val="tx1"/>
                </a:solidFill>
              </a:rPr>
              <a:pPr/>
              <a:t>Private Debt</a:t>
            </a:fld>
            <a:endParaRPr lang="en-AU" sz="1000" dirty="0">
              <a:solidFill>
                <a:schemeClr val="tx1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C3CB1DA-6403-5F84-4717-03E37FF525D2}"/>
              </a:ext>
            </a:extLst>
          </p:cNvPr>
          <p:cNvSpPr txBox="1"/>
          <p:nvPr/>
        </p:nvSpPr>
        <p:spPr>
          <a:xfrm rot="16200000">
            <a:off x="5239926" y="3755993"/>
            <a:ext cx="2182051" cy="21272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AU" sz="1000" dirty="0"/>
              <a:t>Net allocation intention (% respondents)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6433A27-E0B4-85C6-6AA8-A1C1291AE19E}"/>
              </a:ext>
            </a:extLst>
          </p:cNvPr>
          <p:cNvSpPr txBox="1"/>
          <p:nvPr/>
        </p:nvSpPr>
        <p:spPr>
          <a:xfrm rot="16200000">
            <a:off x="-60356" y="3800443"/>
            <a:ext cx="2281238" cy="12382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AU" sz="1000" dirty="0"/>
              <a:t>Net allocation intention (% respondents)</a:t>
            </a:r>
          </a:p>
        </p:txBody>
      </p:sp>
      <p:pic>
        <p:nvPicPr>
          <p:cNvPr id="7" name="Content Placeholder 50">
            <a:extLst>
              <a:ext uri="{FF2B5EF4-FFF2-40B4-BE49-F238E27FC236}">
                <a16:creationId xmlns:a16="http://schemas.microsoft.com/office/drawing/2014/main" id="{B9675442-6B19-5766-3D37-7186BAEF9A62}"/>
              </a:ext>
            </a:extLst>
          </p:cNvPr>
          <p:cNvPicPr>
            <a:picLocks noChangeAspect="1"/>
          </p:cNvPicPr>
          <p:nvPr/>
        </p:nvPicPr>
        <p:blipFill>
          <a:blip r:embed="rId1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2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390" y="1568613"/>
            <a:ext cx="403200" cy="40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927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FE15BBCE-1551-450F-B50E-A0662EEE058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432774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1" imgH="351" progId="TCLayout.ActiveDocument.1">
                  <p:embed/>
                </p:oleObj>
              </mc:Choice>
              <mc:Fallback>
                <p:oleObj name="think-cell Slide" r:id="rId3" imgW="351" imgH="351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FE15BBCE-1551-450F-B50E-A0662EEE05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Rectangle 65">
            <a:extLst>
              <a:ext uri="{FF2B5EF4-FFF2-40B4-BE49-F238E27FC236}">
                <a16:creationId xmlns:a16="http://schemas.microsoft.com/office/drawing/2014/main" id="{7BA7A673-E85A-2FFF-9B10-7E6892687158}"/>
              </a:ext>
            </a:extLst>
          </p:cNvPr>
          <p:cNvSpPr/>
          <p:nvPr/>
        </p:nvSpPr>
        <p:spPr>
          <a:xfrm>
            <a:off x="5005388" y="2668400"/>
            <a:ext cx="1090612" cy="284166"/>
          </a:xfrm>
          <a:prstGeom prst="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2063994-707E-EC4E-C123-EA5635BF899F}"/>
              </a:ext>
            </a:extLst>
          </p:cNvPr>
          <p:cNvSpPr/>
          <p:nvPr/>
        </p:nvSpPr>
        <p:spPr>
          <a:xfrm>
            <a:off x="5005388" y="3036429"/>
            <a:ext cx="950996" cy="284166"/>
          </a:xfrm>
          <a:prstGeom prst="rect">
            <a:avLst/>
          </a:prstGeom>
          <a:solidFill>
            <a:srgbClr val="83B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3CA6EDF-81FE-6045-7E5C-4EDE8D774C26}"/>
              </a:ext>
            </a:extLst>
          </p:cNvPr>
          <p:cNvSpPr/>
          <p:nvPr/>
        </p:nvSpPr>
        <p:spPr>
          <a:xfrm>
            <a:off x="8713980" y="2664749"/>
            <a:ext cx="611175" cy="284166"/>
          </a:xfrm>
          <a:prstGeom prst="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76007C4-D337-BA22-3676-7962DEC08BF2}"/>
              </a:ext>
            </a:extLst>
          </p:cNvPr>
          <p:cNvSpPr/>
          <p:nvPr/>
        </p:nvSpPr>
        <p:spPr>
          <a:xfrm>
            <a:off x="8713980" y="3037974"/>
            <a:ext cx="472152" cy="284166"/>
          </a:xfrm>
          <a:prstGeom prst="rect">
            <a:avLst/>
          </a:prstGeom>
          <a:solidFill>
            <a:srgbClr val="83B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/>
          </a:p>
        </p:txBody>
      </p:sp>
      <p:graphicFrame>
        <p:nvGraphicFramePr>
          <p:cNvPr id="60" name="Table 7">
            <a:extLst>
              <a:ext uri="{FF2B5EF4-FFF2-40B4-BE49-F238E27FC236}">
                <a16:creationId xmlns:a16="http://schemas.microsoft.com/office/drawing/2014/main" id="{00F4ACC7-1438-690B-0870-AB5026755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650126"/>
              </p:ext>
            </p:extLst>
          </p:nvPr>
        </p:nvGraphicFramePr>
        <p:xfrm>
          <a:off x="4735024" y="2251120"/>
          <a:ext cx="2485863" cy="1112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40754">
                  <a:extLst>
                    <a:ext uri="{9D8B030D-6E8A-4147-A177-3AD203B41FA5}">
                      <a16:colId xmlns:a16="http://schemas.microsoft.com/office/drawing/2014/main" val="752173351"/>
                    </a:ext>
                  </a:extLst>
                </a:gridCol>
                <a:gridCol w="1912488">
                  <a:extLst>
                    <a:ext uri="{9D8B030D-6E8A-4147-A177-3AD203B41FA5}">
                      <a16:colId xmlns:a16="http://schemas.microsoft.com/office/drawing/2014/main" val="2872062030"/>
                    </a:ext>
                  </a:extLst>
                </a:gridCol>
                <a:gridCol w="332621">
                  <a:extLst>
                    <a:ext uri="{9D8B030D-6E8A-4147-A177-3AD203B41FA5}">
                      <a16:colId xmlns:a16="http://schemas.microsoft.com/office/drawing/2014/main" val="2332087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Growth</a:t>
                      </a:r>
                      <a:endParaRPr lang="en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=</a:t>
                      </a:r>
                      <a:endParaRPr lang="en-CA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207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Competition</a:t>
                      </a:r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297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Performance</a:t>
                      </a:r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CA" sz="9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149011"/>
                  </a:ext>
                </a:extLst>
              </a:tr>
            </a:tbl>
          </a:graphicData>
        </a:graphic>
      </p:graphicFrame>
      <p:sp>
        <p:nvSpPr>
          <p:cNvPr id="63" name="Rectangle 62">
            <a:extLst>
              <a:ext uri="{FF2B5EF4-FFF2-40B4-BE49-F238E27FC236}">
                <a16:creationId xmlns:a16="http://schemas.microsoft.com/office/drawing/2014/main" id="{E3BA473B-FF05-3727-31E7-0690B064A422}"/>
              </a:ext>
            </a:extLst>
          </p:cNvPr>
          <p:cNvSpPr/>
          <p:nvPr/>
        </p:nvSpPr>
        <p:spPr>
          <a:xfrm>
            <a:off x="1388901" y="2663370"/>
            <a:ext cx="1026495" cy="288019"/>
          </a:xfrm>
          <a:prstGeom prst="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F9B0F2A-A545-B1E4-A542-D6C7EBF05094}"/>
              </a:ext>
            </a:extLst>
          </p:cNvPr>
          <p:cNvSpPr/>
          <p:nvPr/>
        </p:nvSpPr>
        <p:spPr>
          <a:xfrm>
            <a:off x="1388901" y="3031808"/>
            <a:ext cx="897099" cy="288019"/>
          </a:xfrm>
          <a:prstGeom prst="rect">
            <a:avLst/>
          </a:prstGeom>
          <a:solidFill>
            <a:srgbClr val="19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CC5A8C-0351-4626-92E8-1901C98F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51" y="85095"/>
            <a:ext cx="10514690" cy="723097"/>
          </a:xfrm>
        </p:spPr>
        <p:txBody>
          <a:bodyPr vert="horz"/>
          <a:lstStyle/>
          <a:p>
            <a:r>
              <a:rPr lang="en-AU" dirty="0"/>
              <a:t>Growth and performance are leading concerns among all audiences. Competition and client acquisition are also top of mind with retail audiences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B244E-8BF1-458B-B44D-6B462F6FBA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6000" y="1051032"/>
            <a:ext cx="4860000" cy="166199"/>
          </a:xfrm>
        </p:spPr>
        <p:txBody>
          <a:bodyPr/>
          <a:lstStyle/>
          <a:p>
            <a:pPr algn="ctr"/>
            <a:r>
              <a:rPr lang="en-CA" sz="1200" b="1" dirty="0"/>
              <a:t>Top 3 greatest challenges expected in next 12 months (Brazil, 2023)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CFC72-110D-4BB3-98FD-7586E478811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046348" y="6552603"/>
            <a:ext cx="2743200" cy="198868"/>
          </a:xfrm>
        </p:spPr>
        <p:txBody>
          <a:bodyPr/>
          <a:lstStyle/>
          <a:p>
            <a:fld id="{2D805D0E-609C-4704-9BF4-00C958869529}" type="slidenum">
              <a:rPr lang="en-AU" smtClean="0"/>
              <a:pPr/>
              <a:t>8</a:t>
            </a:fld>
            <a:endParaRPr lang="en-AU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2D7C52E-5F27-881C-1F25-38F78320957C}"/>
              </a:ext>
            </a:extLst>
          </p:cNvPr>
          <p:cNvGrpSpPr/>
          <p:nvPr/>
        </p:nvGrpSpPr>
        <p:grpSpPr>
          <a:xfrm>
            <a:off x="1464919" y="1567020"/>
            <a:ext cx="1818358" cy="402545"/>
            <a:chOff x="1361765" y="1567020"/>
            <a:chExt cx="1818358" cy="40254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7B31EB-A6FA-4F5F-E228-DBC551877F1A}"/>
                </a:ext>
              </a:extLst>
            </p:cNvPr>
            <p:cNvSpPr txBox="1"/>
            <p:nvPr/>
          </p:nvSpPr>
          <p:spPr>
            <a:xfrm>
              <a:off x="1826764" y="1619203"/>
              <a:ext cx="1353359" cy="33068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Institutional</a:t>
              </a:r>
              <a:endParaRPr lang="en-GB" sz="1100" b="1" dirty="0">
                <a:solidFill>
                  <a:srgbClr val="00000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9C5FE7-B0B7-7C63-D7CA-854B46B73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765" y="1567020"/>
              <a:ext cx="402545" cy="402545"/>
            </a:xfrm>
            <a:prstGeom prst="rect">
              <a:avLst/>
            </a:prstGeom>
            <a:noFill/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E138CA8-488F-32F0-C497-616227841825}"/>
              </a:ext>
            </a:extLst>
          </p:cNvPr>
          <p:cNvGrpSpPr/>
          <p:nvPr/>
        </p:nvGrpSpPr>
        <p:grpSpPr>
          <a:xfrm>
            <a:off x="4985283" y="1556097"/>
            <a:ext cx="2105205" cy="403200"/>
            <a:chOff x="5013872" y="1556097"/>
            <a:chExt cx="2105205" cy="40320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C5AE5EB-CB1D-F7A6-E082-763DE57661B1}"/>
                </a:ext>
              </a:extLst>
            </p:cNvPr>
            <p:cNvSpPr txBox="1"/>
            <p:nvPr/>
          </p:nvSpPr>
          <p:spPr>
            <a:xfrm>
              <a:off x="5447480" y="1577240"/>
              <a:ext cx="1671597" cy="3600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Wholesale fund buyer</a:t>
              </a:r>
              <a:endParaRPr lang="en-GB" sz="1200" b="1" dirty="0">
                <a:solidFill>
                  <a:srgbClr val="000000"/>
                </a:solidFill>
              </a:endParaRPr>
            </a:p>
          </p:txBody>
        </p:sp>
        <p:pic>
          <p:nvPicPr>
            <p:cNvPr id="8" name="Content Placeholder 50">
              <a:extLst>
                <a:ext uri="{FF2B5EF4-FFF2-40B4-BE49-F238E27FC236}">
                  <a16:creationId xmlns:a16="http://schemas.microsoft.com/office/drawing/2014/main" id="{A34944DA-43E4-2BD8-B6E0-1B43A691A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872" y="1556097"/>
              <a:ext cx="403200" cy="403200"/>
            </a:xfrm>
            <a:prstGeom prst="rect">
              <a:avLst/>
            </a:prstGeom>
            <a:noFill/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8A50B8-0CDD-9B96-31D9-62F8DDED6BDD}"/>
              </a:ext>
            </a:extLst>
          </p:cNvPr>
          <p:cNvGrpSpPr/>
          <p:nvPr/>
        </p:nvGrpSpPr>
        <p:grpSpPr>
          <a:xfrm>
            <a:off x="8695660" y="1543711"/>
            <a:ext cx="1957098" cy="402064"/>
            <a:chOff x="8835925" y="1543711"/>
            <a:chExt cx="1957098" cy="40206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418307-34FA-92CE-AC52-FABEC30C1EFD}"/>
                </a:ext>
              </a:extLst>
            </p:cNvPr>
            <p:cNvSpPr txBox="1"/>
            <p:nvPr/>
          </p:nvSpPr>
          <p:spPr>
            <a:xfrm>
              <a:off x="9326397" y="1577239"/>
              <a:ext cx="1466626" cy="3600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 Financial adviser</a:t>
              </a:r>
              <a:endParaRPr lang="en-GB" sz="1200" b="1" dirty="0">
                <a:solidFill>
                  <a:srgbClr val="000000"/>
                </a:solidFill>
              </a:endParaRPr>
            </a:p>
          </p:txBody>
        </p:sp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758F6AC7-61F8-8EB3-1AD3-DD6268976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100000" contras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35925" y="1543711"/>
              <a:ext cx="402064" cy="402064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195C44-7DD4-8656-F614-36AF9A8F038B}"/>
              </a:ext>
            </a:extLst>
          </p:cNvPr>
          <p:cNvSpPr txBox="1"/>
          <p:nvPr/>
        </p:nvSpPr>
        <p:spPr>
          <a:xfrm>
            <a:off x="3056443" y="1966743"/>
            <a:ext cx="763935" cy="24844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Change in rank vs. 22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ular Callout 24">
            <a:extLst>
              <a:ext uri="{FF2B5EF4-FFF2-40B4-BE49-F238E27FC236}">
                <a16:creationId xmlns:a16="http://schemas.microsoft.com/office/drawing/2014/main" id="{1DCFE644-735A-04B7-B653-02F094278E2C}"/>
              </a:ext>
            </a:extLst>
          </p:cNvPr>
          <p:cNvSpPr/>
          <p:nvPr/>
        </p:nvSpPr>
        <p:spPr>
          <a:xfrm>
            <a:off x="896632" y="4905319"/>
            <a:ext cx="3030580" cy="1148365"/>
          </a:xfrm>
          <a:prstGeom prst="wedgeRectCallout">
            <a:avLst>
              <a:gd name="adj1" fmla="val -46593"/>
              <a:gd name="adj2" fmla="val 5533"/>
            </a:avLst>
          </a:prstGeom>
          <a:noFill/>
          <a:ln w="6350">
            <a:noFill/>
          </a:ln>
          <a:effectLst/>
        </p:spPr>
        <p:txBody>
          <a:bodyPr vert="horz" wrap="square" lIns="180000" tIns="180000" rIns="180000" bIns="18000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latin typeface="Calibri" panose="020F0502020204030204" pitchFamily="34" charset="0"/>
              </a:rPr>
              <a:t>Maintaining the 10% growth ratio in the next year.</a:t>
            </a:r>
          </a:p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latin typeface="Calibri" panose="020F0502020204030204" pitchFamily="34" charset="0"/>
              </a:rPr>
              <a:t>Insurer, Brazil</a:t>
            </a:r>
          </a:p>
        </p:txBody>
      </p:sp>
      <p:sp>
        <p:nvSpPr>
          <p:cNvPr id="17" name="Rectangular Callout 24">
            <a:extLst>
              <a:ext uri="{FF2B5EF4-FFF2-40B4-BE49-F238E27FC236}">
                <a16:creationId xmlns:a16="http://schemas.microsoft.com/office/drawing/2014/main" id="{FDC2D565-2A09-9B97-D728-6CDADDE75629}"/>
              </a:ext>
            </a:extLst>
          </p:cNvPr>
          <p:cNvSpPr/>
          <p:nvPr/>
        </p:nvSpPr>
        <p:spPr>
          <a:xfrm>
            <a:off x="4446328" y="4905319"/>
            <a:ext cx="3030581" cy="1148365"/>
          </a:xfrm>
          <a:prstGeom prst="wedgeRectCallout">
            <a:avLst>
              <a:gd name="adj1" fmla="val -46593"/>
              <a:gd name="adj2" fmla="val 5533"/>
            </a:avLst>
          </a:prstGeom>
          <a:noFill/>
          <a:ln w="6350">
            <a:noFill/>
          </a:ln>
          <a:effectLst/>
        </p:spPr>
        <p:txBody>
          <a:bodyPr vert="horz" wrap="square" lIns="180000" tIns="180000" rIns="180000" bIns="18000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latin typeface="Calibri" panose="020F0502020204030204" pitchFamily="34" charset="0"/>
              </a:rPr>
              <a:t>Probably the biggest challenge will be keeping our margins, due to competition I do not think this will be possible.</a:t>
            </a:r>
          </a:p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latin typeface="Calibri" panose="020F0502020204030204" pitchFamily="34" charset="0"/>
              </a:rPr>
              <a:t>Wholesale Fund Buyer, Brazil</a:t>
            </a:r>
          </a:p>
        </p:txBody>
      </p:sp>
      <p:sp>
        <p:nvSpPr>
          <p:cNvPr id="19" name="Rectangular Callout 24">
            <a:extLst>
              <a:ext uri="{FF2B5EF4-FFF2-40B4-BE49-F238E27FC236}">
                <a16:creationId xmlns:a16="http://schemas.microsoft.com/office/drawing/2014/main" id="{F902E568-F4E7-5A09-B1DF-DF801FF2B55D}"/>
              </a:ext>
            </a:extLst>
          </p:cNvPr>
          <p:cNvSpPr/>
          <p:nvPr/>
        </p:nvSpPr>
        <p:spPr>
          <a:xfrm>
            <a:off x="8270419" y="4905319"/>
            <a:ext cx="3031200" cy="1148365"/>
          </a:xfrm>
          <a:prstGeom prst="wedgeRectCallout">
            <a:avLst>
              <a:gd name="adj1" fmla="val -46593"/>
              <a:gd name="adj2" fmla="val 5533"/>
            </a:avLst>
          </a:prstGeom>
          <a:noFill/>
          <a:ln w="6350">
            <a:noFill/>
          </a:ln>
          <a:effectLst/>
        </p:spPr>
        <p:txBody>
          <a:bodyPr vert="horz" wrap="square" lIns="180000" tIns="180000" rIns="180000" bIns="18000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latin typeface="Calibri" panose="020F0502020204030204" pitchFamily="34" charset="0"/>
              </a:rPr>
              <a:t>Attracting new advisers and new clients.</a:t>
            </a:r>
          </a:p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latin typeface="Calibri" panose="020F0502020204030204" pitchFamily="34" charset="0"/>
              </a:rPr>
              <a:t>Financial Adviser, Brazil</a:t>
            </a:r>
          </a:p>
        </p:txBody>
      </p:sp>
      <p:sp>
        <p:nvSpPr>
          <p:cNvPr id="39" name="Rectangular Callout 24">
            <a:extLst>
              <a:ext uri="{FF2B5EF4-FFF2-40B4-BE49-F238E27FC236}">
                <a16:creationId xmlns:a16="http://schemas.microsoft.com/office/drawing/2014/main" id="{19E7A1D2-3CCB-5EB2-76E4-E7E16890ABD6}"/>
              </a:ext>
            </a:extLst>
          </p:cNvPr>
          <p:cNvSpPr/>
          <p:nvPr/>
        </p:nvSpPr>
        <p:spPr>
          <a:xfrm>
            <a:off x="858808" y="3661699"/>
            <a:ext cx="3030580" cy="1148365"/>
          </a:xfrm>
          <a:prstGeom prst="wedgeRectCallout">
            <a:avLst>
              <a:gd name="adj1" fmla="val -46593"/>
              <a:gd name="adj2" fmla="val 5533"/>
            </a:avLst>
          </a:prstGeom>
          <a:noFill/>
          <a:ln w="6350">
            <a:noFill/>
          </a:ln>
          <a:effectLst/>
        </p:spPr>
        <p:txBody>
          <a:bodyPr vert="horz" wrap="square" lIns="180000" tIns="180000" rIns="180000" bIns="18000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latin typeface="Calibri" panose="020F0502020204030204" pitchFamily="34" charset="0"/>
              </a:rPr>
              <a:t>Adjusting your performance to your actuarial goal.</a:t>
            </a:r>
          </a:p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latin typeface="Calibri" panose="020F0502020204030204" pitchFamily="34" charset="0"/>
              </a:rPr>
              <a:t>Pension Fund, Brazil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4FFCC3-CFBD-B6F6-35A3-92FE39687E51}"/>
              </a:ext>
            </a:extLst>
          </p:cNvPr>
          <p:cNvSpPr txBox="1"/>
          <p:nvPr/>
        </p:nvSpPr>
        <p:spPr>
          <a:xfrm>
            <a:off x="777330" y="3658668"/>
            <a:ext cx="6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6"/>
            <a:r>
              <a:rPr lang="en-US" sz="3600" b="0" i="0" dirty="0">
                <a:solidFill>
                  <a:schemeClr val="accent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3600" b="0" i="0" dirty="0">
              <a:solidFill>
                <a:schemeClr val="accent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40" name="Rectangular Callout 24">
            <a:extLst>
              <a:ext uri="{FF2B5EF4-FFF2-40B4-BE49-F238E27FC236}">
                <a16:creationId xmlns:a16="http://schemas.microsoft.com/office/drawing/2014/main" id="{C7F9EFD5-9070-9A20-F465-BBE489F8CE65}"/>
              </a:ext>
            </a:extLst>
          </p:cNvPr>
          <p:cNvSpPr/>
          <p:nvPr/>
        </p:nvSpPr>
        <p:spPr>
          <a:xfrm>
            <a:off x="4462666" y="3661699"/>
            <a:ext cx="3030581" cy="1148365"/>
          </a:xfrm>
          <a:prstGeom prst="wedgeRectCallout">
            <a:avLst>
              <a:gd name="adj1" fmla="val -46593"/>
              <a:gd name="adj2" fmla="val 5533"/>
            </a:avLst>
          </a:prstGeom>
          <a:noFill/>
          <a:ln w="6350">
            <a:noFill/>
          </a:ln>
          <a:effectLst/>
        </p:spPr>
        <p:txBody>
          <a:bodyPr vert="horz" wrap="square" lIns="180000" tIns="180000" rIns="180000" bIns="18000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latin typeface="Calibri" panose="020F0502020204030204" pitchFamily="34" charset="0"/>
              </a:rPr>
              <a:t>Growing AUM without losing quality for our established base, delivering positive results for clients.</a:t>
            </a:r>
          </a:p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latin typeface="Calibri" panose="020F0502020204030204" pitchFamily="34" charset="0"/>
              </a:rPr>
              <a:t>Wholesale Fund Buyer, Brazil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9CE479-BBD7-4E67-0ADE-AFF4CB291270}"/>
              </a:ext>
            </a:extLst>
          </p:cNvPr>
          <p:cNvSpPr txBox="1"/>
          <p:nvPr/>
        </p:nvSpPr>
        <p:spPr>
          <a:xfrm>
            <a:off x="4352898" y="3658668"/>
            <a:ext cx="6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6"/>
            <a:r>
              <a:rPr lang="en-US" sz="3600" b="0" i="0" dirty="0">
                <a:solidFill>
                  <a:schemeClr val="accent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3600" b="0" i="0" dirty="0">
              <a:solidFill>
                <a:schemeClr val="accent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41" name="Rectangular Callout 24">
            <a:extLst>
              <a:ext uri="{FF2B5EF4-FFF2-40B4-BE49-F238E27FC236}">
                <a16:creationId xmlns:a16="http://schemas.microsoft.com/office/drawing/2014/main" id="{971F4240-4E62-7FB0-79DC-F6CC7B39E7D9}"/>
              </a:ext>
            </a:extLst>
          </p:cNvPr>
          <p:cNvSpPr/>
          <p:nvPr/>
        </p:nvSpPr>
        <p:spPr>
          <a:xfrm>
            <a:off x="8270419" y="3661699"/>
            <a:ext cx="3031200" cy="1148365"/>
          </a:xfrm>
          <a:prstGeom prst="wedgeRectCallout">
            <a:avLst>
              <a:gd name="adj1" fmla="val -46593"/>
              <a:gd name="adj2" fmla="val 5533"/>
            </a:avLst>
          </a:prstGeom>
          <a:noFill/>
          <a:ln w="6350">
            <a:noFill/>
          </a:ln>
          <a:effectLst/>
        </p:spPr>
        <p:txBody>
          <a:bodyPr vert="horz" wrap="square" lIns="180000" tIns="180000" rIns="180000" bIns="18000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latin typeface="Calibri" panose="020F0502020204030204" pitchFamily="34" charset="0"/>
              </a:rPr>
              <a:t>Raising new funds and profitability of managed funds.</a:t>
            </a:r>
          </a:p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latin typeface="Calibri" panose="020F0502020204030204" pitchFamily="34" charset="0"/>
              </a:rPr>
              <a:t>Financial Adviser, Brazil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AEEE9A1-F0EC-E93F-C456-34D493146F83}"/>
              </a:ext>
            </a:extLst>
          </p:cNvPr>
          <p:cNvSpPr txBox="1"/>
          <p:nvPr/>
        </p:nvSpPr>
        <p:spPr>
          <a:xfrm>
            <a:off x="8175380" y="3658668"/>
            <a:ext cx="6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6"/>
            <a:r>
              <a:rPr lang="en-US" sz="3600" b="0" i="0" dirty="0">
                <a:solidFill>
                  <a:schemeClr val="accent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3600" b="0" i="0" dirty="0">
              <a:solidFill>
                <a:schemeClr val="accent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8936DE-F064-48F5-DFD7-00EB7245CDD7}"/>
              </a:ext>
            </a:extLst>
          </p:cNvPr>
          <p:cNvSpPr txBox="1"/>
          <p:nvPr/>
        </p:nvSpPr>
        <p:spPr>
          <a:xfrm>
            <a:off x="767343" y="4915759"/>
            <a:ext cx="6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6"/>
            <a:r>
              <a:rPr lang="en-US" sz="3600" b="0" i="0" dirty="0">
                <a:solidFill>
                  <a:schemeClr val="accent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3600" b="0" i="0" dirty="0">
              <a:solidFill>
                <a:schemeClr val="accent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F7F9B7-DFA0-41E8-AE6E-15686595EAD9}"/>
              </a:ext>
            </a:extLst>
          </p:cNvPr>
          <p:cNvSpPr txBox="1"/>
          <p:nvPr/>
        </p:nvSpPr>
        <p:spPr>
          <a:xfrm>
            <a:off x="4342911" y="4915759"/>
            <a:ext cx="6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6"/>
            <a:r>
              <a:rPr lang="en-US" sz="3600" b="0" i="0" dirty="0">
                <a:solidFill>
                  <a:schemeClr val="accent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3600" b="0" i="0" dirty="0">
              <a:solidFill>
                <a:schemeClr val="accent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2D18617-0D0C-23C7-EAB1-F0769CC85C96}"/>
              </a:ext>
            </a:extLst>
          </p:cNvPr>
          <p:cNvSpPr txBox="1"/>
          <p:nvPr/>
        </p:nvSpPr>
        <p:spPr>
          <a:xfrm>
            <a:off x="8165393" y="4915759"/>
            <a:ext cx="6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6"/>
            <a:r>
              <a:rPr lang="en-US" sz="3600" b="0" i="0" dirty="0">
                <a:solidFill>
                  <a:schemeClr val="accent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“</a:t>
            </a:r>
            <a:endParaRPr lang="en-AU" sz="3600" b="0" i="0" dirty="0">
              <a:solidFill>
                <a:schemeClr val="accent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57E0C2EE-6812-B82F-C365-9104B822E1F6}"/>
              </a:ext>
            </a:extLst>
          </p:cNvPr>
          <p:cNvSpPr txBox="1">
            <a:spLocks/>
          </p:cNvSpPr>
          <p:nvPr/>
        </p:nvSpPr>
        <p:spPr>
          <a:xfrm>
            <a:off x="347472" y="6497214"/>
            <a:ext cx="9737054" cy="36933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Calibri (Body)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Note: 	1. Top </a:t>
            </a:r>
            <a:r>
              <a:rPr lang="en-US" dirty="0"/>
              <a:t>challenges are colored into the following categories:</a:t>
            </a:r>
            <a:r>
              <a:rPr lang="en-US" sz="900" dirty="0">
                <a:solidFill>
                  <a:schemeClr val="tx1"/>
                </a:solidFill>
              </a:rPr>
              <a:t>   </a:t>
            </a:r>
            <a:r>
              <a:rPr lang="en-US" dirty="0"/>
              <a:t>F</a:t>
            </a:r>
            <a:r>
              <a:rPr lang="en-US" sz="900" dirty="0">
                <a:solidFill>
                  <a:schemeClr val="tx1"/>
                </a:solidFill>
              </a:rPr>
              <a:t>und performance:        Business growth:        Economy:</a:t>
            </a:r>
          </a:p>
          <a:p>
            <a:r>
              <a:rPr lang="en-US" dirty="0"/>
              <a:t>                  2. Arrows indicate the challenge’s change in ranking (2022 vs. 2023). “=“ indicates no change in its rank</a:t>
            </a:r>
            <a:endParaRPr lang="en-SG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2B3BDB-7B51-2C20-615E-DA4A5978F1F4}"/>
              </a:ext>
            </a:extLst>
          </p:cNvPr>
          <p:cNvGrpSpPr/>
          <p:nvPr/>
        </p:nvGrpSpPr>
        <p:grpSpPr>
          <a:xfrm>
            <a:off x="4652630" y="6560004"/>
            <a:ext cx="1774868" cy="108000"/>
            <a:chOff x="4652630" y="6697164"/>
            <a:chExt cx="1774868" cy="108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3F516F3-2C88-5AB3-147E-33EE4A64CA3B}"/>
                </a:ext>
              </a:extLst>
            </p:cNvPr>
            <p:cNvSpPr/>
            <p:nvPr/>
          </p:nvSpPr>
          <p:spPr>
            <a:xfrm>
              <a:off x="5640424" y="6697164"/>
              <a:ext cx="108000" cy="108000"/>
            </a:xfrm>
            <a:prstGeom prst="ellipse">
              <a:avLst/>
            </a:prstGeom>
            <a:solidFill>
              <a:srgbClr val="DEE7EE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B489874-7365-F1D7-A886-91B5F8B87215}"/>
                </a:ext>
              </a:extLst>
            </p:cNvPr>
            <p:cNvSpPr/>
            <p:nvPr/>
          </p:nvSpPr>
          <p:spPr>
            <a:xfrm>
              <a:off x="4652630" y="6697164"/>
              <a:ext cx="108000" cy="108000"/>
            </a:xfrm>
            <a:prstGeom prst="ellipse">
              <a:avLst/>
            </a:prstGeom>
            <a:solidFill>
              <a:srgbClr val="83B1DC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534649D-288C-E33E-1BE1-06FA45CE9AB2}"/>
                </a:ext>
              </a:extLst>
            </p:cNvPr>
            <p:cNvSpPr/>
            <p:nvPr/>
          </p:nvSpPr>
          <p:spPr>
            <a:xfrm>
              <a:off x="6319498" y="6697164"/>
              <a:ext cx="108000" cy="108000"/>
            </a:xfrm>
            <a:prstGeom prst="ellipse">
              <a:avLst/>
            </a:prstGeom>
            <a:solidFill>
              <a:srgbClr val="193A59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 dirty="0"/>
            </a:p>
          </p:txBody>
        </p:sp>
      </p:grpSp>
      <p:graphicFrame>
        <p:nvGraphicFramePr>
          <p:cNvPr id="59" name="Table 7">
            <a:extLst>
              <a:ext uri="{FF2B5EF4-FFF2-40B4-BE49-F238E27FC236}">
                <a16:creationId xmlns:a16="http://schemas.microsoft.com/office/drawing/2014/main" id="{AA27F4EF-5F95-5B98-DEFF-08F42B81C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973248"/>
              </p:ext>
            </p:extLst>
          </p:nvPr>
        </p:nvGraphicFramePr>
        <p:xfrm>
          <a:off x="1135242" y="2251120"/>
          <a:ext cx="2485863" cy="1112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40754">
                  <a:extLst>
                    <a:ext uri="{9D8B030D-6E8A-4147-A177-3AD203B41FA5}">
                      <a16:colId xmlns:a16="http://schemas.microsoft.com/office/drawing/2014/main" val="752173351"/>
                    </a:ext>
                  </a:extLst>
                </a:gridCol>
                <a:gridCol w="1912488">
                  <a:extLst>
                    <a:ext uri="{9D8B030D-6E8A-4147-A177-3AD203B41FA5}">
                      <a16:colId xmlns:a16="http://schemas.microsoft.com/office/drawing/2014/main" val="2872062030"/>
                    </a:ext>
                  </a:extLst>
                </a:gridCol>
                <a:gridCol w="332621">
                  <a:extLst>
                    <a:ext uri="{9D8B030D-6E8A-4147-A177-3AD203B41FA5}">
                      <a16:colId xmlns:a16="http://schemas.microsoft.com/office/drawing/2014/main" val="2332087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Performance</a:t>
                      </a:r>
                      <a:endParaRPr lang="en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B1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9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207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Growth</a:t>
                      </a:r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297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Interest rates</a:t>
                      </a:r>
                      <a:endParaRPr lang="en-CA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9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149011"/>
                  </a:ext>
                </a:extLst>
              </a:tr>
            </a:tbl>
          </a:graphicData>
        </a:graphic>
      </p:graphicFrame>
      <p:graphicFrame>
        <p:nvGraphicFramePr>
          <p:cNvPr id="61" name="Table 7">
            <a:extLst>
              <a:ext uri="{FF2B5EF4-FFF2-40B4-BE49-F238E27FC236}">
                <a16:creationId xmlns:a16="http://schemas.microsoft.com/office/drawing/2014/main" id="{C6A85707-AE13-15A0-CB9D-0CA512676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485392"/>
              </p:ext>
            </p:extLst>
          </p:nvPr>
        </p:nvGraphicFramePr>
        <p:xfrm>
          <a:off x="8500467" y="2250572"/>
          <a:ext cx="2485863" cy="1112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40754">
                  <a:extLst>
                    <a:ext uri="{9D8B030D-6E8A-4147-A177-3AD203B41FA5}">
                      <a16:colId xmlns:a16="http://schemas.microsoft.com/office/drawing/2014/main" val="752173351"/>
                    </a:ext>
                  </a:extLst>
                </a:gridCol>
                <a:gridCol w="1912488">
                  <a:extLst>
                    <a:ext uri="{9D8B030D-6E8A-4147-A177-3AD203B41FA5}">
                      <a16:colId xmlns:a16="http://schemas.microsoft.com/office/drawing/2014/main" val="2872062030"/>
                    </a:ext>
                  </a:extLst>
                </a:gridCol>
                <a:gridCol w="332621">
                  <a:extLst>
                    <a:ext uri="{9D8B030D-6E8A-4147-A177-3AD203B41FA5}">
                      <a16:colId xmlns:a16="http://schemas.microsoft.com/office/drawing/2014/main" val="2332087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Growth</a:t>
                      </a:r>
                      <a:endParaRPr lang="en-CA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=</a:t>
                      </a:r>
                      <a:endParaRPr lang="en-CA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207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Client acquisition</a:t>
                      </a:r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endParaRPr lang="en-CA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297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Performance</a:t>
                      </a:r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CA" sz="9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149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8658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42C9E-13E5-CB29-59F2-CD858E0A5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hink-cell data - do not delete" hidden="1">
            <a:extLst>
              <a:ext uri="{FF2B5EF4-FFF2-40B4-BE49-F238E27FC236}">
                <a16:creationId xmlns:a16="http://schemas.microsoft.com/office/drawing/2014/main" id="{F5DB8833-3CF9-8A89-5D00-8570C38E2B3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1881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2" progId="TCLayout.ActiveDocument.1">
                  <p:embed/>
                </p:oleObj>
              </mc:Choice>
              <mc:Fallback>
                <p:oleObj name="think-cell Slide" r:id="rId3" imgW="532" imgH="532" progId="TCLayout.ActiveDocument.1">
                  <p:embed/>
                  <p:pic>
                    <p:nvPicPr>
                      <p:cNvPr id="2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DC72EB-E2AF-D54D-6BE5-F5D82CABE1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4E307A5-EF23-AD48-3C61-F30C858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50" y="85095"/>
            <a:ext cx="10500548" cy="723097"/>
          </a:xfrm>
        </p:spPr>
        <p:txBody>
          <a:bodyPr vert="horz"/>
          <a:lstStyle/>
          <a:p>
            <a:r>
              <a:rPr lang="en-US" dirty="0"/>
              <a:t>Portfolio commentary, business partnership and market commentary offer the greatest value-added support for institutional and wholesale fund buyer audiences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A012042-8748-C90F-3D88-7BD145B77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6000" y="1051032"/>
            <a:ext cx="4680000" cy="166199"/>
          </a:xfrm>
        </p:spPr>
        <p:txBody>
          <a:bodyPr>
            <a:spAutoFit/>
          </a:bodyPr>
          <a:lstStyle/>
          <a:p>
            <a:pPr algn="ctr"/>
            <a:r>
              <a:rPr lang="en-CA" sz="1200" b="1" dirty="0"/>
              <a:t>Top 3 stated value-added support drivers (Brazil, 2023)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3A4F3-2480-0E73-F99E-588477CD118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D805D0E-609C-4704-9BF4-00C958869529}" type="slidenum">
              <a:rPr lang="en-AU" smtClean="0"/>
              <a:pPr/>
              <a:t>9</a:t>
            </a:fld>
            <a:endParaRPr lang="en-A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511D84F-85E7-94B2-54A7-ECF72B8DEE81}"/>
              </a:ext>
            </a:extLst>
          </p:cNvPr>
          <p:cNvSpPr txBox="1">
            <a:spLocks/>
          </p:cNvSpPr>
          <p:nvPr/>
        </p:nvSpPr>
        <p:spPr>
          <a:xfrm>
            <a:off x="347472" y="6497214"/>
            <a:ext cx="11221322" cy="36933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Calibri (Body)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(Body)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Note: 	</a:t>
            </a:r>
            <a:r>
              <a:rPr lang="en-US" dirty="0"/>
              <a:t>1. Stated importance (‘what they say’) is based on what the respondents state are the most important value-added support drivers</a:t>
            </a:r>
          </a:p>
          <a:p>
            <a:r>
              <a:rPr lang="en-US" dirty="0"/>
              <a:t>                  2. Arrows indicate the factor’s change in stated importance ranking (2022 vs. 2023). “=“ indicates no change in its stated importance rank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F7AE10-0165-A37A-7508-23390BB269F7}"/>
              </a:ext>
            </a:extLst>
          </p:cNvPr>
          <p:cNvGrpSpPr/>
          <p:nvPr/>
        </p:nvGrpSpPr>
        <p:grpSpPr>
          <a:xfrm>
            <a:off x="2668449" y="1567020"/>
            <a:ext cx="1818358" cy="402545"/>
            <a:chOff x="1361765" y="1567020"/>
            <a:chExt cx="1818358" cy="40254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B451F7-25E7-0337-5D96-AC06DC2434D6}"/>
                </a:ext>
              </a:extLst>
            </p:cNvPr>
            <p:cNvSpPr txBox="1"/>
            <p:nvPr/>
          </p:nvSpPr>
          <p:spPr>
            <a:xfrm>
              <a:off x="1826764" y="1619203"/>
              <a:ext cx="1353359" cy="33068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Institutional</a:t>
              </a:r>
              <a:endParaRPr lang="en-GB" sz="1100" b="1" dirty="0">
                <a:solidFill>
                  <a:srgbClr val="000000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1FCB5FF-32AE-39CA-BDC4-39A9BB998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765" y="1567020"/>
              <a:ext cx="402545" cy="402545"/>
            </a:xfrm>
            <a:prstGeom prst="rect">
              <a:avLst/>
            </a:prstGeom>
            <a:noFill/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C74EBD-046F-8BAC-B998-B3BAF156C9F2}"/>
              </a:ext>
            </a:extLst>
          </p:cNvPr>
          <p:cNvGrpSpPr/>
          <p:nvPr/>
        </p:nvGrpSpPr>
        <p:grpSpPr>
          <a:xfrm>
            <a:off x="7621784" y="1556097"/>
            <a:ext cx="2117019" cy="403200"/>
            <a:chOff x="5013872" y="1556097"/>
            <a:chExt cx="2117019" cy="4032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694D8B-DCF5-B58C-B724-E6008F76E613}"/>
                </a:ext>
              </a:extLst>
            </p:cNvPr>
            <p:cNvSpPr txBox="1"/>
            <p:nvPr/>
          </p:nvSpPr>
          <p:spPr>
            <a:xfrm>
              <a:off x="5447480" y="1577240"/>
              <a:ext cx="1683411" cy="3600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 Wholesale fund buyer</a:t>
              </a:r>
              <a:endParaRPr lang="en-GB" sz="1200" b="1" dirty="0">
                <a:solidFill>
                  <a:srgbClr val="000000"/>
                </a:solidFill>
              </a:endParaRPr>
            </a:p>
          </p:txBody>
        </p:sp>
        <p:pic>
          <p:nvPicPr>
            <p:cNvPr id="19" name="Content Placeholder 50">
              <a:extLst>
                <a:ext uri="{FF2B5EF4-FFF2-40B4-BE49-F238E27FC236}">
                  <a16:creationId xmlns:a16="http://schemas.microsoft.com/office/drawing/2014/main" id="{5BB196F1-5DF5-125F-14AB-0E85A91AB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872" y="1556097"/>
              <a:ext cx="403200" cy="403200"/>
            </a:xfrm>
            <a:prstGeom prst="rect">
              <a:avLst/>
            </a:prstGeom>
            <a:noFill/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44F3B4B-99B3-0B26-2F4A-CAE9FBF1C212}"/>
              </a:ext>
            </a:extLst>
          </p:cNvPr>
          <p:cNvSpPr txBox="1"/>
          <p:nvPr/>
        </p:nvSpPr>
        <p:spPr>
          <a:xfrm>
            <a:off x="4503949" y="2432170"/>
            <a:ext cx="990330" cy="24844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Change in rank vs. 2022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8D7327-1FEB-5850-ED0D-DEB4B3F7DAC9}"/>
              </a:ext>
            </a:extLst>
          </p:cNvPr>
          <p:cNvGrpSpPr/>
          <p:nvPr/>
        </p:nvGrpSpPr>
        <p:grpSpPr>
          <a:xfrm>
            <a:off x="7027443" y="2734696"/>
            <a:ext cx="3174028" cy="474942"/>
            <a:chOff x="1905944" y="3866056"/>
            <a:chExt cx="3174028" cy="47494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C7F775-FC56-64FB-B485-C25AE1101D42}"/>
                </a:ext>
              </a:extLst>
            </p:cNvPr>
            <p:cNvSpPr txBox="1"/>
            <p:nvPr/>
          </p:nvSpPr>
          <p:spPr>
            <a:xfrm>
              <a:off x="2706996" y="3869374"/>
              <a:ext cx="2116800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CA" sz="1200" dirty="0"/>
                <a:t>Portfolio commentary</a:t>
              </a:r>
            </a:p>
          </p:txBody>
        </p:sp>
        <p:pic>
          <p:nvPicPr>
            <p:cNvPr id="24" name="Graphic 23" descr="Comment Add outline">
              <a:extLst>
                <a:ext uri="{FF2B5EF4-FFF2-40B4-BE49-F238E27FC236}">
                  <a16:creationId xmlns:a16="http://schemas.microsoft.com/office/drawing/2014/main" id="{EB0D11F8-25FA-8D47-DB8C-78E2F0E12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294530" y="3872998"/>
              <a:ext cx="468000" cy="468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3718A2-F2A8-A89C-030F-E6D23096EF06}"/>
                </a:ext>
              </a:extLst>
            </p:cNvPr>
            <p:cNvSpPr txBox="1"/>
            <p:nvPr/>
          </p:nvSpPr>
          <p:spPr>
            <a:xfrm>
              <a:off x="1905944" y="3866056"/>
              <a:ext cx="314649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CA" sz="1200" dirty="0"/>
                <a:t>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61E731-7A87-4272-DF96-800C7D019421}"/>
                </a:ext>
              </a:extLst>
            </p:cNvPr>
            <p:cNvSpPr txBox="1"/>
            <p:nvPr/>
          </p:nvSpPr>
          <p:spPr>
            <a:xfrm>
              <a:off x="4765323" y="3866056"/>
              <a:ext cx="314649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CA" sz="1200" b="0" i="0" kern="1200" dirty="0">
                  <a:solidFill>
                    <a:srgbClr val="00B050"/>
                  </a:solidFill>
                  <a:effectLst/>
                  <a:latin typeface="+mn-lt"/>
                  <a:ea typeface="+mn-ea"/>
                  <a:cs typeface="+mn-cs"/>
                </a:rPr>
                <a:t>↑</a:t>
              </a:r>
              <a:endParaRPr lang="en-CA" sz="12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1C0D9F-0168-C8D9-5158-1CAA6321C331}"/>
              </a:ext>
            </a:extLst>
          </p:cNvPr>
          <p:cNvGrpSpPr/>
          <p:nvPr/>
        </p:nvGrpSpPr>
        <p:grpSpPr>
          <a:xfrm>
            <a:off x="1990530" y="5000814"/>
            <a:ext cx="3174028" cy="468000"/>
            <a:chOff x="1905944" y="5004133"/>
            <a:chExt cx="3174028" cy="46800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6C05E7-D338-38BD-A16A-BB59DDC9A2BD}"/>
                </a:ext>
              </a:extLst>
            </p:cNvPr>
            <p:cNvSpPr txBox="1"/>
            <p:nvPr/>
          </p:nvSpPr>
          <p:spPr>
            <a:xfrm>
              <a:off x="2706996" y="5004133"/>
              <a:ext cx="2116800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CA" sz="1200" dirty="0"/>
                <a:t>Market commentary</a:t>
              </a:r>
            </a:p>
          </p:txBody>
        </p:sp>
        <p:pic>
          <p:nvPicPr>
            <p:cNvPr id="38" name="Graphic 37" descr="Supply And Demand outline">
              <a:extLst>
                <a:ext uri="{FF2B5EF4-FFF2-40B4-BE49-F238E27FC236}">
                  <a16:creationId xmlns:a16="http://schemas.microsoft.com/office/drawing/2014/main" id="{7EF87573-84DE-A947-2EDE-81130CCCF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2294530" y="5004133"/>
              <a:ext cx="468000" cy="4680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6E207A-8752-32CC-C50C-1A073FF3CBE5}"/>
                </a:ext>
              </a:extLst>
            </p:cNvPr>
            <p:cNvSpPr txBox="1"/>
            <p:nvPr/>
          </p:nvSpPr>
          <p:spPr>
            <a:xfrm>
              <a:off x="1905944" y="5004133"/>
              <a:ext cx="314649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CA" sz="1200" dirty="0"/>
                <a:t>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D0372CB-268F-34CD-1886-BB56BAC8B32A}"/>
                </a:ext>
              </a:extLst>
            </p:cNvPr>
            <p:cNvSpPr txBox="1"/>
            <p:nvPr/>
          </p:nvSpPr>
          <p:spPr>
            <a:xfrm>
              <a:off x="4765323" y="5004133"/>
              <a:ext cx="314649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200" b="0" i="0" kern="1200" dirty="0">
                  <a:solidFill>
                    <a:srgbClr val="FF0000"/>
                  </a:solidFill>
                  <a:effectLst/>
                  <a:latin typeface="+mn-lt"/>
                  <a:ea typeface="+mn-ea"/>
                  <a:cs typeface="+mn-cs"/>
                </a:rPr>
                <a:t>↓</a:t>
              </a:r>
              <a:endParaRPr lang="en-CA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1D3592B-237B-7CD7-C03D-79CD13E9AFCF}"/>
              </a:ext>
            </a:extLst>
          </p:cNvPr>
          <p:cNvGrpSpPr/>
          <p:nvPr/>
        </p:nvGrpSpPr>
        <p:grpSpPr>
          <a:xfrm>
            <a:off x="1990529" y="2741638"/>
            <a:ext cx="3174028" cy="468000"/>
            <a:chOff x="1905944" y="5004133"/>
            <a:chExt cx="3174028" cy="46800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BA38C38-5939-A338-D93A-D750CA9C122F}"/>
                </a:ext>
              </a:extLst>
            </p:cNvPr>
            <p:cNvSpPr txBox="1"/>
            <p:nvPr/>
          </p:nvSpPr>
          <p:spPr>
            <a:xfrm>
              <a:off x="2706996" y="5004133"/>
              <a:ext cx="2116800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CA" sz="1200" dirty="0"/>
                <a:t>Portfolio commentary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F536899-545E-3AD6-0D13-8875A26A7648}"/>
                </a:ext>
              </a:extLst>
            </p:cNvPr>
            <p:cNvSpPr txBox="1"/>
            <p:nvPr/>
          </p:nvSpPr>
          <p:spPr>
            <a:xfrm>
              <a:off x="1905944" y="5004133"/>
              <a:ext cx="314649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CA" sz="1200" dirty="0"/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D5F2313-1882-6ADF-1952-F24DECD8023B}"/>
                </a:ext>
              </a:extLst>
            </p:cNvPr>
            <p:cNvSpPr txBox="1"/>
            <p:nvPr/>
          </p:nvSpPr>
          <p:spPr>
            <a:xfrm>
              <a:off x="4765323" y="5004133"/>
              <a:ext cx="314649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CA" sz="1200" b="0" i="0" kern="1200" dirty="0">
                  <a:solidFill>
                    <a:srgbClr val="00B050"/>
                  </a:solidFill>
                  <a:effectLst/>
                  <a:latin typeface="+mn-lt"/>
                  <a:ea typeface="+mn-ea"/>
                  <a:cs typeface="+mn-cs"/>
                </a:rPr>
                <a:t>↑</a:t>
              </a:r>
              <a:endParaRPr lang="en-CA" sz="12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C0F5BC8-579D-57A2-C85E-1102D46C149F}"/>
              </a:ext>
            </a:extLst>
          </p:cNvPr>
          <p:cNvGrpSpPr/>
          <p:nvPr/>
        </p:nvGrpSpPr>
        <p:grpSpPr>
          <a:xfrm>
            <a:off x="7027442" y="5002155"/>
            <a:ext cx="3174028" cy="468000"/>
            <a:chOff x="1905944" y="5004133"/>
            <a:chExt cx="3174028" cy="46800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D3B00AF-F5D6-A399-E734-F6EACCAC8211}"/>
                </a:ext>
              </a:extLst>
            </p:cNvPr>
            <p:cNvSpPr txBox="1"/>
            <p:nvPr/>
          </p:nvSpPr>
          <p:spPr>
            <a:xfrm>
              <a:off x="2706996" y="5004133"/>
              <a:ext cx="2116800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CA" sz="1200" dirty="0"/>
                <a:t>Market commentary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44C8B96-9B84-1FD2-4E1B-EED037934C0D}"/>
                </a:ext>
              </a:extLst>
            </p:cNvPr>
            <p:cNvSpPr txBox="1"/>
            <p:nvPr/>
          </p:nvSpPr>
          <p:spPr>
            <a:xfrm>
              <a:off x="1905944" y="5004133"/>
              <a:ext cx="314649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CA" sz="1200" dirty="0"/>
                <a:t>3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8B6CC25-BA85-7BB0-9B72-B7C458354132}"/>
                </a:ext>
              </a:extLst>
            </p:cNvPr>
            <p:cNvSpPr txBox="1"/>
            <p:nvPr/>
          </p:nvSpPr>
          <p:spPr>
            <a:xfrm>
              <a:off x="4765323" y="5004133"/>
              <a:ext cx="314649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CA" sz="1200" b="0" i="0" kern="1200" dirty="0">
                  <a:solidFill>
                    <a:srgbClr val="00B050"/>
                  </a:solidFill>
                  <a:effectLst/>
                  <a:latin typeface="+mn-lt"/>
                  <a:ea typeface="+mn-ea"/>
                  <a:cs typeface="+mn-cs"/>
                </a:rPr>
                <a:t>↑</a:t>
              </a:r>
              <a:endParaRPr lang="en-CA" sz="12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D75748-239A-C4CF-F475-52A430F41EF2}"/>
              </a:ext>
            </a:extLst>
          </p:cNvPr>
          <p:cNvGrpSpPr/>
          <p:nvPr/>
        </p:nvGrpSpPr>
        <p:grpSpPr>
          <a:xfrm>
            <a:off x="1990529" y="3860924"/>
            <a:ext cx="3174028" cy="468000"/>
            <a:chOff x="1905944" y="2731298"/>
            <a:chExt cx="3174028" cy="46800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CFE13F3-73B5-CA04-963B-47D0E59C34D3}"/>
                </a:ext>
              </a:extLst>
            </p:cNvPr>
            <p:cNvSpPr txBox="1"/>
            <p:nvPr/>
          </p:nvSpPr>
          <p:spPr>
            <a:xfrm>
              <a:off x="2706996" y="2731298"/>
              <a:ext cx="2116800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CA" sz="1200" dirty="0"/>
                <a:t>Business partner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810A9A2-50C7-BCEF-968F-3CF8B856950E}"/>
                </a:ext>
              </a:extLst>
            </p:cNvPr>
            <p:cNvSpPr txBox="1"/>
            <p:nvPr/>
          </p:nvSpPr>
          <p:spPr>
            <a:xfrm>
              <a:off x="1905944" y="2731298"/>
              <a:ext cx="314649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CA" sz="1200" dirty="0"/>
                <a:t>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B025819-1716-A285-15FB-F3F90347D516}"/>
                </a:ext>
              </a:extLst>
            </p:cNvPr>
            <p:cNvSpPr txBox="1"/>
            <p:nvPr/>
          </p:nvSpPr>
          <p:spPr>
            <a:xfrm>
              <a:off x="4765323" y="2731298"/>
              <a:ext cx="314649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CA" sz="1200" b="0" i="0" kern="1200" dirty="0">
                  <a:solidFill>
                    <a:srgbClr val="00B050"/>
                  </a:solidFill>
                  <a:effectLst/>
                  <a:latin typeface="+mn-lt"/>
                  <a:ea typeface="+mn-ea"/>
                  <a:cs typeface="+mn-cs"/>
                </a:rPr>
                <a:t>↑</a:t>
              </a:r>
              <a:endParaRPr lang="en-CA" sz="12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B2EB0B9C-D4C3-921F-07BD-26F7759A3482}"/>
              </a:ext>
            </a:extLst>
          </p:cNvPr>
          <p:cNvGrpSpPr/>
          <p:nvPr/>
        </p:nvGrpSpPr>
        <p:grpSpPr>
          <a:xfrm>
            <a:off x="7027442" y="3861450"/>
            <a:ext cx="3174028" cy="471318"/>
            <a:chOff x="1905944" y="3866056"/>
            <a:chExt cx="3174028" cy="471318"/>
          </a:xfrm>
        </p:grpSpPr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9701778A-175E-2382-514F-33FD5106BDA9}"/>
                </a:ext>
              </a:extLst>
            </p:cNvPr>
            <p:cNvSpPr txBox="1"/>
            <p:nvPr/>
          </p:nvSpPr>
          <p:spPr>
            <a:xfrm>
              <a:off x="2706996" y="3869374"/>
              <a:ext cx="2116800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CA" sz="1200" dirty="0"/>
                <a:t>Business partner</a:t>
              </a:r>
            </a:p>
          </p:txBody>
        </p:sp>
        <p:sp>
          <p:nvSpPr>
            <p:cNvPr id="520" name="TextBox 519">
              <a:extLst>
                <a:ext uri="{FF2B5EF4-FFF2-40B4-BE49-F238E27FC236}">
                  <a16:creationId xmlns:a16="http://schemas.microsoft.com/office/drawing/2014/main" id="{1D0779C3-3CF6-58ED-430E-85517234CED4}"/>
                </a:ext>
              </a:extLst>
            </p:cNvPr>
            <p:cNvSpPr txBox="1"/>
            <p:nvPr/>
          </p:nvSpPr>
          <p:spPr>
            <a:xfrm>
              <a:off x="1905944" y="3866056"/>
              <a:ext cx="314649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CA" sz="1200" dirty="0"/>
                <a:t>2</a:t>
              </a:r>
            </a:p>
          </p:txBody>
        </p:sp>
        <p:sp>
          <p:nvSpPr>
            <p:cNvPr id="521" name="TextBox 520">
              <a:extLst>
                <a:ext uri="{FF2B5EF4-FFF2-40B4-BE49-F238E27FC236}">
                  <a16:creationId xmlns:a16="http://schemas.microsoft.com/office/drawing/2014/main" id="{321212B5-A0EB-A863-F678-0D058A2E151D}"/>
                </a:ext>
              </a:extLst>
            </p:cNvPr>
            <p:cNvSpPr txBox="1"/>
            <p:nvPr/>
          </p:nvSpPr>
          <p:spPr>
            <a:xfrm>
              <a:off x="4765323" y="3866056"/>
              <a:ext cx="314649" cy="468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CA" sz="1200" b="0" i="0" kern="1200" dirty="0">
                  <a:solidFill>
                    <a:srgbClr val="FF0000"/>
                  </a:solidFill>
                  <a:effectLst/>
                  <a:latin typeface="+mn-lt"/>
                  <a:ea typeface="+mn-ea"/>
                  <a:cs typeface="+mn-cs"/>
                </a:rPr>
                <a:t>↓</a:t>
              </a:r>
              <a:endParaRPr lang="en-CA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Graphic 1" descr="Boardroom outline">
            <a:extLst>
              <a:ext uri="{FF2B5EF4-FFF2-40B4-BE49-F238E27FC236}">
                <a16:creationId xmlns:a16="http://schemas.microsoft.com/office/drawing/2014/main" id="{41B3ACF7-1238-F87A-8118-68DF7982D6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81953" y="3859583"/>
            <a:ext cx="468000" cy="468000"/>
          </a:xfrm>
          <a:prstGeom prst="rect">
            <a:avLst/>
          </a:prstGeom>
        </p:spPr>
      </p:pic>
      <p:pic>
        <p:nvPicPr>
          <p:cNvPr id="4" name="Graphic 3" descr="Comment Add outline">
            <a:extLst>
              <a:ext uri="{FF2B5EF4-FFF2-40B4-BE49-F238E27FC236}">
                <a16:creationId xmlns:a16="http://schemas.microsoft.com/office/drawing/2014/main" id="{6C1CFC2E-AA4C-204F-9DCC-7720E5502E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381953" y="2734696"/>
            <a:ext cx="468000" cy="468000"/>
          </a:xfrm>
          <a:prstGeom prst="rect">
            <a:avLst/>
          </a:prstGeom>
        </p:spPr>
      </p:pic>
      <p:pic>
        <p:nvPicPr>
          <p:cNvPr id="6" name="Graphic 5" descr="Boardroom outline">
            <a:extLst>
              <a:ext uri="{FF2B5EF4-FFF2-40B4-BE49-F238E27FC236}">
                <a16:creationId xmlns:a16="http://schemas.microsoft.com/office/drawing/2014/main" id="{4DCE845E-E9B2-7AFC-C673-B1FB70E103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16029" y="3859583"/>
            <a:ext cx="468000" cy="468000"/>
          </a:xfrm>
          <a:prstGeom prst="rect">
            <a:avLst/>
          </a:prstGeom>
        </p:spPr>
      </p:pic>
      <p:pic>
        <p:nvPicPr>
          <p:cNvPr id="7" name="Graphic 6" descr="Supply And Demand outline">
            <a:extLst>
              <a:ext uri="{FF2B5EF4-FFF2-40B4-BE49-F238E27FC236}">
                <a16:creationId xmlns:a16="http://schemas.microsoft.com/office/drawing/2014/main" id="{43A14C23-442B-465C-11B5-05CB326AEE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416029" y="5000814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925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270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d/%m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24&quot;&gt;&lt;elem m_fUsage=&quot;3.43900000000000005684E+00&quot;&gt;&lt;m_msothmcolidx val=&quot;0&quot;/&gt;&lt;m_rgb r=&quot;70&quot; g=&quot;30&quot; b=&quot;A0&quot;/&gt;&lt;/elem&gt;&lt;elem m_fUsage=&quot;1.79110499370965392529E+00&quot;&gt;&lt;m_msothmcolidx val=&quot;0&quot;/&gt;&lt;m_rgb r=&quot;CC&quot; g=&quot;C0&quot; b=&quot;DA&quot;/&gt;&lt;/elem&gt;&lt;elem m_fUsage=&quot;8.67096254669633248469E-01&quot;&gt;&lt;m_msothmcolidx val=&quot;0&quot;/&gt;&lt;m_rgb r=&quot;B5&quot; g=&quot;E1&quot; b=&quot;FF&quot;/&gt;&lt;/elem&gt;&lt;elem m_fUsage=&quot;8.16846565238688371302E-01&quot;&gt;&lt;m_msothmcolidx val=&quot;0&quot;/&gt;&lt;m_rgb r=&quot;C8&quot; g=&quot;DD&quot; b=&quot;F4&quot;/&gt;&lt;/elem&gt;&lt;elem m_fUsage=&quot;6.02865022932900118668E-01&quot;&gt;&lt;m_msothmcolidx val=&quot;0&quot;/&gt;&lt;m_rgb r=&quot;C3&quot; g=&quot;C4&quot; b=&quot;C5&quot;/&gt;&lt;/elem&gt;&lt;elem m_fUsage=&quot;5.90490000000000181402E-01&quot;&gt;&lt;m_msothmcolidx val=&quot;0&quot;/&gt;&lt;m_rgb r=&quot;38&quot; g=&quot;7A&quot; b=&quot;A7&quot;/&gt;&lt;/elem&gt;&lt;elem m_fUsage=&quot;4.80975325881919546500E-01&quot;&gt;&lt;m_msothmcolidx val=&quot;0&quot;/&gt;&lt;m_rgb r=&quot;FF&quot; g=&quot;DD&quot; b=&quot;C8&quot;/&gt;&lt;/elem&gt;&lt;elem m_fUsage=&quot;2.59513624428511557873E-01&quot;&gt;&lt;m_msothmcolidx val=&quot;0&quot;/&gt;&lt;m_rgb r=&quot;F5&quot; g=&quot;FB&quot; b=&quot;EF&quot;/&gt;&lt;/elem&gt;&lt;elem m_fUsage=&quot;1.95267236676353289626E-01&quot;&gt;&lt;m_msothmcolidx val=&quot;0&quot;/&gt;&lt;m_rgb r=&quot;9C&quot; g=&quot;D4&quot; b=&quot;5E&quot;/&gt;&lt;/elem&gt;&lt;elem m_fUsage=&quot;1.87106471414886177396E-01&quot;&gt;&lt;m_msothmcolidx val=&quot;0&quot;/&gt;&lt;m_rgb r=&quot;FC&quot; g=&quot;F3&quot; b=&quot;F4&quot;/&gt;&lt;/elem&gt;&lt;elem m_fUsage=&quot;1.35085171767299283552E-01&quot;&gt;&lt;m_msothmcolidx val=&quot;0&quot;/&gt;&lt;m_rgb r=&quot;FA&quot; g=&quot;FD&quot; b=&quot;F7&quot;/&gt;&lt;/elem&gt;&lt;elem m_fUsage=&quot;1.21576654590569363523E-01&quot;&gt;&lt;m_msothmcolidx val=&quot;0&quot;/&gt;&lt;m_rgb r=&quot;F9&quot; g=&quot;FD&quot; b=&quot;F6&quot;/&gt;&lt;/elem&gt;&lt;elem m_fUsage=&quot;1.17232954934027480687E-01&quot;&gt;&lt;m_msothmcolidx val=&quot;0&quot;/&gt;&lt;m_rgb r=&quot;D0&quot; g=&quot;48&quot; b=&quot;55&quot;/&gt;&lt;/elem&gt;&lt;elem m_fUsage=&quot;1.10484500305776153772E-01&quot;&gt;&lt;m_msothmcolidx val=&quot;0&quot;/&gt;&lt;m_rgb r=&quot;CC&quot; g=&quot;E9&quot; b=&quot;AD&quot;/&gt;&lt;/elem&gt;&lt;elem m_fUsage=&quot;7.97664430768725701837E-02&quot;&gt;&lt;m_msothmcolidx val=&quot;0&quot;/&gt;&lt;m_rgb r=&quot;EE&quot; g=&quot;F8&quot; b=&quot;E5&quot;/&gt;&lt;/elem&gt;&lt;elem m_fUsage=&quot;7.17897987691853145531E-02&quot;&gt;&lt;m_msothmcolidx val=&quot;0&quot;/&gt;&lt;m_rgb r=&quot;A6&quot; g=&quot;A6&quot; b=&quot;A6&quot;/&gt;&lt;/elem&gt;&lt;elem m_fUsage=&quot;6.46108188922667886489E-02&quot;&gt;&lt;m_msothmcolidx val=&quot;0&quot;/&gt;&lt;m_rgb r=&quot;F7&quot; g=&quot;E0&quot; b=&quot;E2&quot;/&gt;&lt;/elem&gt;&lt;elem m_fUsage=&quot;5.07600414711858183292E-02&quot;&gt;&lt;m_msothmcolidx val=&quot;0&quot;/&gt;&lt;m_rgb r=&quot;7F&quot; g=&quot;7F&quot; b=&quot;7F&quot;/&gt;&lt;/elem&gt;&lt;elem m_fUsage=&quot;7.42249338937374554537E-03&quot;&gt;&lt;m_msothmcolidx val=&quot;0&quot;/&gt;&lt;m_rgb r=&quot;94&quot; g=&quot;BA&quot; b=&quot;D4&quot;/&gt;&lt;/elem&gt;&lt;elem m_fUsage=&quot;2.58806341665940038005E-03&quot;&gt;&lt;m_msothmcolidx val=&quot;0&quot;/&gt;&lt;m_rgb r=&quot;BD&quot; g=&quot;CF&quot; b=&quot;DE&quot;/&gt;&lt;/elem&gt;&lt;elem m_fUsage=&quot;1.45557834293069112905E-03&quot;&gt;&lt;m_msothmcolidx val=&quot;0&quot;/&gt;&lt;m_rgb r=&quot;E6&quot; g=&quot;E6&quot; b=&quot;E6&quot;/&gt;&lt;/elem&gt;&lt;elem m_fUsage=&quot;1.14020909546648486176E-03&quot;&gt;&lt;m_msothmcolidx val=&quot;0&quot;/&gt;&lt;m_rgb r=&quot;00&quot; g=&quot;B0&quot; b=&quot;F0&quot;/&gt;&lt;/elem&gt;&lt;elem m_fUsage=&quot;1.10729692583658406550E-03&quot;&gt;&lt;m_msothmcolidx val=&quot;0&quot;/&gt;&lt;m_rgb r=&quot;FF&quot; g=&quot;CC&quot; b=&quot;CC&quot;/&gt;&lt;/elem&gt;&lt;elem m_fUsage=&quot;1.02069678084679258019E-03&quot;&gt;&lt;m_msothmcolidx val=&quot;0&quot;/&gt;&lt;m_rgb r=&quot;C1&quot; g=&quot;D8&quot; b=&quot;EE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QtCUcci9PX_GIQFOTTk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1_l9PVreZxKxSPrGBzyg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r4BvQdUWiIsnIzdbVTf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wyxaiwn7NhvE0zvN_bE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pa2lZPseJ6kRofWWDyUh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hLIpZ_VRzYRKCw7K_C.Y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arau9fq3svQB5tUoP480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NzWF_hXlBhsDV7lQ0E7y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jbX5B0t5ahnh6NQJ7Nq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Jka82TxS2IsC0ChA6aC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n1IkJXA0SBxF.pVIPB.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TK.xt5lJNk3Au3GJ8LSP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VFLx5tKj0YYK01IlEzUK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U35EL9H6zizcd1k59tcY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xwPzou833urcSAruNklg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prgkV9DDJYtoNxs_jSb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UuL1xYK_UroSmPXe.9rI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j2xng6GYci_PoqdVzOipg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907_j1Yd7WmXh7Ki48PI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xwPzou833urcSAruNkl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xwPzou833urcSAruNkl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j2xng6GYci_PoqdVzOip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j2xng6GYci_PoqdVzOi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68srskN_WKoMqBWr8ki.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cZu7o5TadweBj5nXYgBu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.fSsKNxKQV8OdVvmsNzE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4FL0nJfV6Lcf8ICp2hQ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MwP0yc5rohyZP_vy9v3A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_Ua6JoUusqNUql_qMo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nMh4SbPPiJl9_qKPzmgQ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RpPsXDiI9InnNgyiClp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DBz_VX03H1dNHe75Mnm9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sl.P392PpvS0_pxO8Q_x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GqlezAapRXDRanAJ6Pzk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8WdMwbDZTbPqV8I6vjwB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lJLl8ef8alWZpg9KgUpe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WLQRLLGSKywya7LE7L_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r10pQmzk16e9Jtb2YUSJ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O.R27B43n5VkqUruiFRb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a6f8jVgQaJj5vWtTRW3i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KbMV5TjK2_KgGxvR7e3.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ki72.QNvpV7FChawV4Wv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i2VAsgho6Kifj_vKjZG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rIOKL8mG9qjEyPPdcGJ7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LIspzuOP_uGdPaLGypaM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DzcAPkCydHTfSzHQuJZ9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Bc3vf2uJAjTAmyaeua5Y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RCrkhgig1wrMAlbc9CC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ml2.cQUa5KucL__d5ZQq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zFSv9d7Yin8IQlK7ttxk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OREYSUbJIv70kG.k5Hgm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g.zNltWKUc_jpjv7VBN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zYGgTuAjJPPjo_PtHgrJ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REgPREpEqW4i__Xov9rU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JgJaDL7DAHDHytlFctr2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v7OgLCfOlH2SvjxUwDPE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toyzXxMCmlMFo._kDOy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FHJ2QkV1Hr3QfR8OaX8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6Wv5R3HAOhp7ccjifXPl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RZyQae6wz7X7FGA_sUDw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KVIUh00yIs.NWM6psY_d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7Kkjqz.anxWyj9Ln7hlJ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sVVVE.CDkl7hyb38kv9.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FomC.gTmiQZ3ClWdCAiG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ue1voXV9mJAzq26JM6O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rfkjOj8ioSgi9WmWIBN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sc12g9ipf7FfRlwoR_GZ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CVeLkgFW9MD6ZKMbmh61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qZP4wu0fMOHYvNAkdXXB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q9mr8I1a8e4iCzZ6IoeB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2HOnDmeuWU8vmAkNHe5N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Fpgj4K2neGGGqC4HYo_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psiE5H894XDNN3UpFaM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8wnpge3xm4B8h5.ITebF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rUVCtkqHi.mKuqgFqZQ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qNQ_y6QMFLnnmEhHic44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pxXgqta5FKgND0GWwo8R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HKcyJIfke8qYDpDUOMO9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j.bzZ6l8BMDtFhmdn.pm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E4R578Z6Gui8CsmdP4Nt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Rz_x4P3MH_8PA_kh3CAd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.8RRYAJtkjWFHJGf9wT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54wnsOUBfWGo4YpHNF_H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L5_O6l6_TBx8F9p9L2Qu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T31mwOXRPsYHH45qWMqW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lJEo6AQyjCXFr0ghZmg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aECe_jHEuzgqBvU_BCd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8oM6z2R3IrPRWjuHeoU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SWBrU4WmYR5X.CrBGxN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eV2XPN_VOfLTAe03zlz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DkAsfmuI99pG9qLSCoBd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OBd6fy7qybQfH9NaOcqR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2rFWa._MdOoOOUg7jAe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mHTmEjLvgXfCLoIXuR8X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u.cR86KvUJ9UBs36rlR.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WNDpHSqLkEpN0g0w42W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0LQmdtUsdMOhcJSZYz8S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mSGuVFNBhZ0kJAb907s7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rgbz9DjsNeZCOnO.d_LL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TN2JoeGsbn7c0c_KuYG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pQOQifIzd7b_8MUz6SIy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FUCwSPms4nVq9xaPwS2Q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2iis8DSJTenHY1YrUyZ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WtzSKrThaRdd_JBtA9.f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r2Nm2OrITqkdG8RP.sxv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eG1j.T_pqA2tCFrrxi5L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Ar2hfDXAT7k7gH8HtUw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9fyk2cbgjBp88_HlurnT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bTW_Cs_7nOvH.xRgsuij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LlykYYR_OBtPunm30vH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i4rDcjerPQ3H0vWRuDuOA"/>
</p:tagLst>
</file>

<file path=ppt/theme/theme1.xml><?xml version="1.0" encoding="utf-8"?>
<a:theme xmlns:a="http://schemas.openxmlformats.org/drawingml/2006/main" name="2_NMG Template - Calibri">
  <a:themeElements>
    <a:clrScheme name="NMG PALETTE">
      <a:dk1>
        <a:srgbClr val="000000"/>
      </a:dk1>
      <a:lt1>
        <a:srgbClr val="FFFFFF"/>
      </a:lt1>
      <a:dk2>
        <a:srgbClr val="000000"/>
      </a:dk2>
      <a:lt2>
        <a:srgbClr val="E2E2E2"/>
      </a:lt2>
      <a:accent1>
        <a:srgbClr val="193A59"/>
      </a:accent1>
      <a:accent2>
        <a:srgbClr val="00558E"/>
      </a:accent2>
      <a:accent3>
        <a:srgbClr val="5988AC"/>
      </a:accent3>
      <a:accent4>
        <a:srgbClr val="C31230"/>
      </a:accent4>
      <a:accent5>
        <a:srgbClr val="B5B5B5"/>
      </a:accent5>
      <a:accent6>
        <a:srgbClr val="D56370"/>
      </a:accent6>
      <a:hlink>
        <a:srgbClr val="0080D2"/>
      </a:hlink>
      <a:folHlink>
        <a:srgbClr val="F5A01A"/>
      </a:folHlink>
    </a:clrScheme>
    <a:fontScheme name="Custom 7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6EDBD"/>
        </a:solidFill>
        <a:ln cmpd="sng">
          <a:solidFill>
            <a:srgbClr val="FFFFFF"/>
          </a:solidFill>
        </a:ln>
      </a:spPr>
      <a:bodyPr rtlCol="0" anchor="ctr"/>
      <a:lstStyle>
        <a:defPPr algn="ctr">
          <a:defRPr sz="1000" dirty="0" smtClean="0">
            <a:solidFill>
              <a:schemeClr val="tx1"/>
            </a:solidFill>
            <a:latin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ctr">
        <a:noAutofit/>
      </a:bodyPr>
      <a:lstStyle>
        <a:defPPr algn="l">
          <a:buFont typeface="Wingdings 3" pitchFamily="2" charset="2"/>
          <a:buChar char=""/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55054</TotalTime>
  <Words>1852</Words>
  <Application>Microsoft Office PowerPoint</Application>
  <PresentationFormat>Widescreen</PresentationFormat>
  <Paragraphs>359</Paragraphs>
  <Slides>11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Effra Heavy</vt:lpstr>
      <vt:lpstr>Georgia</vt:lpstr>
      <vt:lpstr>Wingdings</vt:lpstr>
      <vt:lpstr>Wingdings 3</vt:lpstr>
      <vt:lpstr>2_NMG Template - Calibri</vt:lpstr>
      <vt:lpstr>think-cell Slide</vt:lpstr>
      <vt:lpstr>PowerPoint Presentation</vt:lpstr>
      <vt:lpstr>Introduction, an independent global perspective</vt:lpstr>
      <vt:lpstr>Domestic managers dominate the top-10 brand ranks across audiences</vt:lpstr>
      <vt:lpstr>Lead managers are regarded for having global capabilities and establishing solidity through trust, transparency and consistency</vt:lpstr>
      <vt:lpstr>ESG and interest rates are leading topics with institutional and wholesale fund buyers. The macro economy, Brazil and China themes are of interest with advisers</vt:lpstr>
      <vt:lpstr>Retail audiences report a higher AI adoption rate than institutions, using AI for client engagement, internal operational efficiency and investment research &amp; analysis</vt:lpstr>
      <vt:lpstr>Investors are seeking to diversify away from domestic fixed income. They are seeing opportunities in domestic and global equity</vt:lpstr>
      <vt:lpstr>Growth and performance are leading concerns among all audiences. Competition and client acquisition are also top of mind with retail audiences</vt:lpstr>
      <vt:lpstr>Portfolio commentary, business partnership and market commentary offer the greatest value-added support for institutional and wholesale fund buyer audiences</vt:lpstr>
      <vt:lpstr>Valor Economico and Pipeline Valor are the key digital investment information sources with financial advisers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Asset Management Study</dc:title>
  <dc:subject/>
  <dc:creator>Typhaine Moisson</dc:creator>
  <cp:keywords/>
  <dc:description/>
  <cp:lastModifiedBy>Grant Ke</cp:lastModifiedBy>
  <cp:revision>1512</cp:revision>
  <cp:lastPrinted>2021-10-01T13:10:53Z</cp:lastPrinted>
  <dcterms:created xsi:type="dcterms:W3CDTF">2020-04-16T04:26:12Z</dcterms:created>
  <dcterms:modified xsi:type="dcterms:W3CDTF">2024-07-15T22:02:02Z</dcterms:modified>
  <cp:category/>
</cp:coreProperties>
</file>